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7" r:id="rId1"/>
    <p:sldMasterId id="2147483781" r:id="rId2"/>
  </p:sldMasterIdLst>
  <p:notesMasterIdLst>
    <p:notesMasterId r:id="rId13"/>
  </p:notesMasterIdLst>
  <p:sldIdLst>
    <p:sldId id="267" r:id="rId3"/>
    <p:sldId id="258" r:id="rId4"/>
    <p:sldId id="259" r:id="rId5"/>
    <p:sldId id="260" r:id="rId6"/>
    <p:sldId id="261" r:id="rId7"/>
    <p:sldId id="268" r:id="rId8"/>
    <p:sldId id="269" r:id="rId9"/>
    <p:sldId id="270" r:id="rId10"/>
    <p:sldId id="271" r:id="rId11"/>
    <p:sldId id="272"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
      <p:font typeface="Garamond" panose="02020404030301010803" pitchFamily="18" charset="0"/>
      <p:regular r:id="rId24"/>
      <p:bold r:id="rId25"/>
      <p:italic r:id="rId26"/>
    </p:embeddedFont>
    <p:embeddedFont>
      <p:font typeface="Georgia" panose="02040502050405020303" pitchFamily="18" charset="0"/>
      <p:regular r:id="rId27"/>
      <p:bold r:id="rId28"/>
      <p:italic r:id="rId29"/>
      <p:boldItalic r:id="rId30"/>
    </p:embeddedFont>
    <p:embeddedFont>
      <p:font typeface="Wingdings 2" panose="05020102010507070707" pitchFamily="18" charset="2"/>
      <p:regular r:id="rId31"/>
    </p:embeddedFont>
    <p:embeddedFont>
      <p:font typeface="Wingdings 3" panose="05040102010807070707" pitchFamily="18" charset="2"/>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99A241A-01C2-4CFD-BC5C-213F68428C18}">
  <a:tblStyle styleId="{B99A241A-01C2-4CFD-BC5C-213F68428C18}" styleName="Table_0">
    <a:wholeTbl>
      <a:tcTxStyle b="off" i="off">
        <a:font>
          <a:latin typeface="Garamond"/>
          <a:ea typeface="Garamond"/>
          <a:cs typeface="Garamond"/>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CEFE7"/>
          </a:solidFill>
        </a:fill>
      </a:tcStyle>
    </a:wholeTbl>
    <a:band1H>
      <a:tcStyle>
        <a:tcBdr/>
        <a:fill>
          <a:solidFill>
            <a:srgbClr val="D8DDCB"/>
          </a:solidFill>
        </a:fill>
      </a:tcStyle>
    </a:band1H>
    <a:band1V>
      <a:tcStyle>
        <a:tcBdr/>
        <a:fill>
          <a:solidFill>
            <a:srgbClr val="D8DDCB"/>
          </a:solidFill>
        </a:fill>
      </a:tcStyle>
    </a:band1V>
    <a:lastCol>
      <a:tcTxStyle b="on" i="off">
        <a:font>
          <a:latin typeface="Garamond"/>
          <a:ea typeface="Garamond"/>
          <a:cs typeface="Garamond"/>
        </a:font>
        <a:schemeClr val="lt1"/>
      </a:tcTxStyle>
      <a:tcStyle>
        <a:tcBdr/>
        <a:fill>
          <a:solidFill>
            <a:schemeClr val="accent1"/>
          </a:solidFill>
        </a:fill>
      </a:tcStyle>
    </a:lastCol>
    <a:firstCol>
      <a:tcTxStyle b="on" i="off">
        <a:font>
          <a:latin typeface="Garamond"/>
          <a:ea typeface="Garamond"/>
          <a:cs typeface="Garamond"/>
        </a:font>
        <a:schemeClr val="lt1"/>
      </a:tcTxStyle>
      <a:tcStyle>
        <a:tcBdr/>
        <a:fill>
          <a:solidFill>
            <a:schemeClr val="accent1"/>
          </a:solidFill>
        </a:fill>
      </a:tcStyle>
    </a:firstCol>
    <a:lastRow>
      <a:tcTxStyle b="on" i="off">
        <a:font>
          <a:latin typeface="Garamond"/>
          <a:ea typeface="Garamond"/>
          <a:cs typeface="Garamond"/>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Garamond"/>
          <a:ea typeface="Garamond"/>
          <a:cs typeface="Garamond"/>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93377" autoAdjust="0"/>
  </p:normalViewPr>
  <p:slideViewPr>
    <p:cSldViewPr snapToGrid="0">
      <p:cViewPr varScale="1">
        <p:scale>
          <a:sx n="63" d="100"/>
          <a:sy n="63" d="100"/>
        </p:scale>
        <p:origin x="560"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x-none" sz="1200" b="0" i="0" u="none" strike="noStrike" cap="none">
                <a:solidFill>
                  <a:schemeClr val="dk1"/>
                </a:solidFill>
                <a:latin typeface="Calibri"/>
                <a:ea typeface="Calibri"/>
                <a:cs typeface="Calibri"/>
                <a:sym typeface="Calibri"/>
              </a:rPr>
              <a:t>‹#›</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984969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73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3050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208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9722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09" name="Shape 3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4260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8" name="Shape 31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x-none" sz="1200">
                <a:solidFill>
                  <a:schemeClr val="dk1"/>
                </a:solidFill>
                <a:latin typeface="Calibri"/>
                <a:ea typeface="Calibri"/>
                <a:cs typeface="Calibri"/>
                <a:sym typeface="Calibri"/>
              </a:rPr>
              <a:t>5</a:t>
            </a:fld>
            <a:endParaRPr lang="x-none"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4537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8816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37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854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1" name="Shape 28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33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337441640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10267873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326950651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09600" y="274638"/>
            <a:ext cx="10972799" cy="5602287"/>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33" name="Shape 33"/>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4" name="Shape 3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x-none" sz="1000" b="0" i="0" u="none" strike="noStrike" cap="none">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2349670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כותרת וטבלה">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7" name="Shape 37"/>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8" name="Shape 38"/>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x-none" sz="1000" b="0" i="0">
                <a:solidFill>
                  <a:schemeClr val="dk1"/>
                </a:solidFill>
                <a:latin typeface="Garamond"/>
                <a:ea typeface="Garamond"/>
                <a:cs typeface="Garamond"/>
                <a:sym typeface="Garamond"/>
              </a:rPr>
              <a:t>‹#›</a:t>
            </a:fld>
            <a:endParaRPr lang="x-none" sz="1000" b="0" i="0">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479699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35245507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227589751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319558110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269600042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endParaRPr lang="he-IL"/>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18784515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endParaRPr lang="he-IL"/>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146365237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363668906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endParaRPr lang="he-IL"/>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25932514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229896988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333611610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34073290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9096299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ערוך סגנונות טקסט של תבנית בסיס</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1543177969"/>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e-IL"/>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ערוך סגנונות טקסט של תבנית בסיס</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84868488"/>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e-IL"/>
              <a:t>לחץ כדי לערוך סגנון כותרת של תבנית בסיס</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e-IL"/>
              <a:t>ערוך סגנונות טקסט של תבנית בסיס</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365362006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1352951319"/>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16787010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2220685057"/>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cSld name="תוכן">
    <p:spTree>
      <p:nvGrpSpPr>
        <p:cNvPr id="1" name="Shape 31"/>
        <p:cNvGrpSpPr/>
        <p:nvPr/>
      </p:nvGrpSpPr>
      <p:grpSpPr>
        <a:xfrm>
          <a:off x="0" y="0"/>
          <a:ext cx="0" cy="0"/>
          <a:chOff x="0" y="0"/>
          <a:chExt cx="0" cy="0"/>
        </a:xfrm>
      </p:grpSpPr>
      <p:sp>
        <p:nvSpPr>
          <p:cNvPr id="32" name="Shape 32"/>
          <p:cNvSpPr txBox="1">
            <a:spLocks noGrp="1"/>
          </p:cNvSpPr>
          <p:nvPr>
            <p:ph type="body" idx="1"/>
          </p:nvPr>
        </p:nvSpPr>
        <p:spPr>
          <a:xfrm>
            <a:off x="609600" y="274638"/>
            <a:ext cx="10972799" cy="5602287"/>
          </a:xfrm>
          <a:prstGeom prst="rect">
            <a:avLst/>
          </a:prstGeom>
          <a:noFill/>
          <a:ln>
            <a:noFill/>
          </a:ln>
        </p:spPr>
        <p:txBody>
          <a:bodyPr lIns="91425" tIns="91425" rIns="91425" bIns="91425" anchor="t" anchorCtr="0"/>
          <a:lstStyle>
            <a:lvl1pPr marL="285750" marR="0" lvl="0" indent="-110490" algn="l" rtl="0">
              <a:spcBef>
                <a:spcPts val="480"/>
              </a:spcBef>
              <a:spcAft>
                <a:spcPts val="600"/>
              </a:spcAft>
              <a:buClr>
                <a:schemeClr val="accent1"/>
              </a:buClr>
              <a:buSzPct val="115000"/>
              <a:buFont typeface="Arial"/>
              <a:buChar char="•"/>
              <a:defRPr sz="2400" b="0" i="0" u="none" strike="noStrike" cap="none">
                <a:solidFill>
                  <a:srgbClr val="262626"/>
                </a:solidFill>
                <a:latin typeface="Garamond"/>
                <a:ea typeface="Garamond"/>
                <a:cs typeface="Garamond"/>
                <a:sym typeface="Garamond"/>
              </a:defRPr>
            </a:lvl1pPr>
            <a:lvl2pPr marL="742950" marR="0" lvl="1" indent="-139700" algn="l" rtl="0">
              <a:spcBef>
                <a:spcPts val="400"/>
              </a:spcBef>
              <a:spcAft>
                <a:spcPts val="600"/>
              </a:spcAft>
              <a:buClr>
                <a:schemeClr val="accent1"/>
              </a:buClr>
              <a:buSzPct val="115000"/>
              <a:buFont typeface="Arial"/>
              <a:buChar char="•"/>
              <a:defRPr sz="2000" b="0" i="0" u="none" strike="noStrike" cap="none">
                <a:solidFill>
                  <a:srgbClr val="262626"/>
                </a:solidFill>
                <a:latin typeface="Garamond"/>
                <a:ea typeface="Garamond"/>
                <a:cs typeface="Garamond"/>
                <a:sym typeface="Garamond"/>
              </a:defRPr>
            </a:lvl2pPr>
            <a:lvl3pPr marL="1200150" marR="0" lvl="2" indent="-154305" algn="l" rtl="0">
              <a:spcBef>
                <a:spcPts val="360"/>
              </a:spcBef>
              <a:spcAft>
                <a:spcPts val="600"/>
              </a:spcAft>
              <a:buClr>
                <a:schemeClr val="accent1"/>
              </a:buClr>
              <a:buSzPct val="115000"/>
              <a:buFont typeface="Arial"/>
              <a:buChar char="•"/>
              <a:defRPr sz="1800" b="0" i="0" u="none" strike="noStrike" cap="none">
                <a:solidFill>
                  <a:srgbClr val="262626"/>
                </a:solidFill>
                <a:latin typeface="Garamond"/>
                <a:ea typeface="Garamond"/>
                <a:cs typeface="Garamond"/>
                <a:sym typeface="Garamond"/>
              </a:defRPr>
            </a:lvl3pPr>
            <a:lvl4pPr marL="1543050" marR="0" lvl="3" indent="-54610" algn="l" rtl="0">
              <a:spcBef>
                <a:spcPts val="320"/>
              </a:spcBef>
              <a:spcAft>
                <a:spcPts val="600"/>
              </a:spcAft>
              <a:buClr>
                <a:schemeClr val="accent1"/>
              </a:buClr>
              <a:buSzPct val="115000"/>
              <a:buFont typeface="Arial"/>
              <a:buChar char="•"/>
              <a:defRPr sz="1600" b="0" i="0" u="none" strike="noStrike" cap="none">
                <a:solidFill>
                  <a:srgbClr val="262626"/>
                </a:solidFill>
                <a:latin typeface="Garamond"/>
                <a:ea typeface="Garamond"/>
                <a:cs typeface="Garamond"/>
                <a:sym typeface="Garamond"/>
              </a:defRPr>
            </a:lvl4pPr>
            <a:lvl5pPr marL="2000250" marR="0" lvl="4" indent="-6921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5pPr>
            <a:lvl6pPr marL="2514600" marR="0" lvl="5"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6pPr>
            <a:lvl7pPr marL="2971800" marR="0" lvl="6" indent="-126364"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7pPr>
            <a:lvl8pPr marL="3429000" marR="0" lvl="7"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8pPr>
            <a:lvl9pPr marL="3886200" marR="0" lvl="8" indent="-126365" algn="l" rtl="0">
              <a:spcBef>
                <a:spcPts val="280"/>
              </a:spcBef>
              <a:spcAft>
                <a:spcPts val="600"/>
              </a:spcAft>
              <a:buClr>
                <a:schemeClr val="accent1"/>
              </a:buClr>
              <a:buSzPct val="11500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33" name="Shape 33"/>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4" name="Shape 34"/>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x-none" sz="1000" b="0" i="0" u="none" strike="noStrike" cap="none">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3675416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bl">
  <p:cSld name="כותרת וטבלה">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09600" y="274637"/>
            <a:ext cx="10972799" cy="1143000"/>
          </a:xfrm>
          <a:prstGeom prst="rect">
            <a:avLst/>
          </a:prstGeom>
          <a:noFill/>
          <a:ln>
            <a:noFill/>
          </a:ln>
        </p:spPr>
        <p:txBody>
          <a:bodyPr lIns="91425" tIns="91425" rIns="91425" bIns="91425" anchor="ctr" anchorCtr="0"/>
          <a:lstStyle>
            <a:lvl1pPr marL="0" marR="0" lvl="0" indent="0" algn="ctr" rtl="0">
              <a:spcBef>
                <a:spcPts val="0"/>
              </a:spcBef>
              <a:buClr>
                <a:srgbClr val="262626"/>
              </a:buClr>
              <a:buFont typeface="Garamond"/>
              <a:buNone/>
              <a:defRPr sz="4400" b="0" i="0" u="none" strike="noStrike" cap="none">
                <a:solidFill>
                  <a:srgbClr val="262626"/>
                </a:solidFill>
                <a:latin typeface="Garamond"/>
                <a:ea typeface="Garamond"/>
                <a:cs typeface="Garamond"/>
                <a:sym typeface="Garamond"/>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7" name="Shape 37"/>
          <p:cNvSpPr txBox="1">
            <a:spLocks noGrp="1"/>
          </p:cNvSpPr>
          <p:nvPr>
            <p:ph type="dt" idx="10"/>
          </p:nvPr>
        </p:nvSpPr>
        <p:spPr>
          <a:xfrm>
            <a:off x="8677500" y="5969000"/>
            <a:ext cx="1600199" cy="279399"/>
          </a:xfrm>
          <a:prstGeom prst="rect">
            <a:avLst/>
          </a:prstGeom>
          <a:noFill/>
          <a:ln>
            <a:noFill/>
          </a:ln>
        </p:spPr>
        <p:txBody>
          <a:bodyPr lIns="91425" tIns="91425" rIns="91425" bIns="91425" anchor="ctr" anchorCtr="0"/>
          <a:lstStyle>
            <a:lvl1pPr marL="0" marR="0" lvl="0" indent="0" algn="r" rtl="0">
              <a:spcBef>
                <a:spcPts val="0"/>
              </a:spcBef>
              <a:buNone/>
              <a:defRPr sz="1000" b="0" i="0">
                <a:solidFill>
                  <a:schemeClr val="dk1"/>
                </a:solidFill>
                <a:latin typeface="Garamond"/>
                <a:ea typeface="Garamond"/>
                <a:cs typeface="Garamond"/>
                <a:sym typeface="Garamond"/>
              </a:defRPr>
            </a:lvl1pPr>
            <a:lvl2pPr marL="457200" marR="0" lvl="1" indent="0" algn="l" rtl="0">
              <a:spcBef>
                <a:spcPts val="0"/>
              </a:spcBef>
              <a:buNone/>
              <a:defRPr sz="1800" b="0" i="0" u="none" strike="noStrike" cap="none">
                <a:solidFill>
                  <a:schemeClr val="dk1"/>
                </a:solidFill>
                <a:latin typeface="Garamond"/>
                <a:ea typeface="Garamond"/>
                <a:cs typeface="Garamond"/>
                <a:sym typeface="Garamond"/>
              </a:defRPr>
            </a:lvl2pPr>
            <a:lvl3pPr marL="914400" marR="0" lvl="2" indent="0" algn="l" rtl="0">
              <a:spcBef>
                <a:spcPts val="0"/>
              </a:spcBef>
              <a:buNone/>
              <a:defRPr sz="1800" b="0" i="0" u="none" strike="noStrike" cap="none">
                <a:solidFill>
                  <a:schemeClr val="dk1"/>
                </a:solidFill>
                <a:latin typeface="Garamond"/>
                <a:ea typeface="Garamond"/>
                <a:cs typeface="Garamond"/>
                <a:sym typeface="Garamond"/>
              </a:defRPr>
            </a:lvl3pPr>
            <a:lvl4pPr marL="1371600" marR="0" lvl="3" indent="0" algn="l" rtl="0">
              <a:spcBef>
                <a:spcPts val="0"/>
              </a:spcBef>
              <a:buNone/>
              <a:defRPr sz="1800" b="0" i="0" u="none" strike="noStrike" cap="none">
                <a:solidFill>
                  <a:schemeClr val="dk1"/>
                </a:solidFill>
                <a:latin typeface="Garamond"/>
                <a:ea typeface="Garamond"/>
                <a:cs typeface="Garamond"/>
                <a:sym typeface="Garamond"/>
              </a:defRPr>
            </a:lvl4pPr>
            <a:lvl5pPr marL="1828800" marR="0" lvl="4" indent="0" algn="l" rtl="0">
              <a:spcBef>
                <a:spcPts val="0"/>
              </a:spcBef>
              <a:buNone/>
              <a:defRPr sz="1800" b="0" i="0" u="none" strike="noStrike" cap="none">
                <a:solidFill>
                  <a:schemeClr val="dk1"/>
                </a:solidFill>
                <a:latin typeface="Garamond"/>
                <a:ea typeface="Garamond"/>
                <a:cs typeface="Garamond"/>
                <a:sym typeface="Garamond"/>
              </a:defRPr>
            </a:lvl5pPr>
            <a:lvl6pPr marL="2286000" marR="0" lvl="5" indent="0" algn="l" rtl="0">
              <a:spcBef>
                <a:spcPts val="0"/>
              </a:spcBef>
              <a:buNone/>
              <a:defRPr sz="1800" b="0" i="0" u="none" strike="noStrike" cap="none">
                <a:solidFill>
                  <a:schemeClr val="dk1"/>
                </a:solidFill>
                <a:latin typeface="Garamond"/>
                <a:ea typeface="Garamond"/>
                <a:cs typeface="Garamond"/>
                <a:sym typeface="Garamond"/>
              </a:defRPr>
            </a:lvl6pPr>
            <a:lvl7pPr marL="2743200" marR="0" lvl="6" indent="0" algn="l" rtl="0">
              <a:spcBef>
                <a:spcPts val="0"/>
              </a:spcBef>
              <a:buNone/>
              <a:defRPr sz="1800" b="0" i="0" u="none" strike="noStrike" cap="none">
                <a:solidFill>
                  <a:schemeClr val="dk1"/>
                </a:solidFill>
                <a:latin typeface="Garamond"/>
                <a:ea typeface="Garamond"/>
                <a:cs typeface="Garamond"/>
                <a:sym typeface="Garamond"/>
              </a:defRPr>
            </a:lvl7pPr>
            <a:lvl8pPr marL="3200400" marR="0" lvl="7" indent="0" algn="l" rtl="0">
              <a:spcBef>
                <a:spcPts val="0"/>
              </a:spcBef>
              <a:buNone/>
              <a:defRPr sz="1800" b="0" i="0" u="none" strike="noStrike" cap="none">
                <a:solidFill>
                  <a:schemeClr val="dk1"/>
                </a:solidFill>
                <a:latin typeface="Garamond"/>
                <a:ea typeface="Garamond"/>
                <a:cs typeface="Garamond"/>
                <a:sym typeface="Garamond"/>
              </a:defRPr>
            </a:lvl8pPr>
            <a:lvl9pPr marL="3657600" marR="0" lvl="8" indent="0" algn="l" rtl="0">
              <a:spcBef>
                <a:spcPts val="0"/>
              </a:spcBef>
              <a:buNone/>
              <a:defRPr sz="1800" b="0" i="0" u="none" strike="noStrike" cap="none">
                <a:solidFill>
                  <a:schemeClr val="dk1"/>
                </a:solidFill>
                <a:latin typeface="Garamond"/>
                <a:ea typeface="Garamond"/>
                <a:cs typeface="Garamond"/>
                <a:sym typeface="Garamond"/>
              </a:defRPr>
            </a:lvl9pPr>
          </a:lstStyle>
          <a:p>
            <a:endParaRPr/>
          </a:p>
        </p:txBody>
      </p:sp>
      <p:sp>
        <p:nvSpPr>
          <p:cNvPr id="38" name="Shape 38"/>
          <p:cNvSpPr txBox="1">
            <a:spLocks noGrp="1"/>
          </p:cNvSpPr>
          <p:nvPr>
            <p:ph type="sldNum" idx="12"/>
          </p:nvPr>
        </p:nvSpPr>
        <p:spPr>
          <a:xfrm>
            <a:off x="10353900" y="5969000"/>
            <a:ext cx="542696" cy="279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x-none" sz="1000" b="0" i="0">
                <a:solidFill>
                  <a:schemeClr val="dk1"/>
                </a:solidFill>
                <a:latin typeface="Garamond"/>
                <a:ea typeface="Garamond"/>
                <a:cs typeface="Garamond"/>
                <a:sym typeface="Garamond"/>
              </a:rPr>
              <a:t>‹#›</a:t>
            </a:fld>
            <a:endParaRPr lang="x-none" sz="1000" b="0" i="0">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237771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23161486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845127" y="2507550"/>
            <a:ext cx="5156200"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72200" y="2507550"/>
            <a:ext cx="5181601"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5196768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14674568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40655480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295567276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8671183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127260830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sldNum="0" hdr="0" ft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he-IL"/>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he-IL"/>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marR="0" lvl="0" indent="0" algn="r" rtl="0">
              <a:spcBef>
                <a:spcPts val="0"/>
              </a:spcBef>
              <a:buSzPct val="25000"/>
              <a:buNone/>
            </a:pPr>
            <a:fld id="{00000000-1234-1234-1234-123412341234}" type="slidenum">
              <a:rPr lang="x-none" sz="1000" b="0" i="0" u="none" strike="noStrike" cap="none" smtClean="0">
                <a:solidFill>
                  <a:schemeClr val="dk1"/>
                </a:solidFill>
                <a:latin typeface="Garamond"/>
                <a:ea typeface="Garamond"/>
                <a:cs typeface="Garamond"/>
                <a:sym typeface="Garamond"/>
              </a:rPr>
              <a:t>‹#›</a:t>
            </a:fld>
            <a:endParaRPr lang="x-none" sz="1000" b="0" i="0" u="none" strike="noStrike" cap="none">
              <a:solidFill>
                <a:schemeClr val="dk1"/>
              </a:solidFill>
              <a:latin typeface="Garamond"/>
              <a:ea typeface="Garamond"/>
              <a:cs typeface="Garamond"/>
              <a:sym typeface="Garamond"/>
            </a:endParaRPr>
          </a:p>
        </p:txBody>
      </p:sp>
    </p:spTree>
    <p:extLst>
      <p:ext uri="{BB962C8B-B14F-4D97-AF65-F5344CB8AC3E}">
        <p14:creationId xmlns:p14="http://schemas.microsoft.com/office/powerpoint/2010/main" val="455362584"/>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Lst>
  <p:hf sldNum="0"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4" name="Shape 261">
            <a:extLst>
              <a:ext uri="{FF2B5EF4-FFF2-40B4-BE49-F238E27FC236}">
                <a16:creationId xmlns:a16="http://schemas.microsoft.com/office/drawing/2014/main" id="{BA113F52-8878-4952-B43B-84A78CF36DCC}"/>
              </a:ext>
            </a:extLst>
          </p:cNvPr>
          <p:cNvSpPr/>
          <p:nvPr/>
        </p:nvSpPr>
        <p:spPr>
          <a:xfrm>
            <a:off x="3200399" y="2348344"/>
            <a:ext cx="5787737" cy="2327563"/>
          </a:xfrm>
          <a:prstGeom prst="roundRect">
            <a:avLst>
              <a:gd name="adj" fmla="val 16667"/>
            </a:avLst>
          </a:prstGeom>
          <a:solidFill>
            <a:srgbClr val="00B0F0"/>
          </a:solidFill>
          <a:ln w="57150" cap="flat" cmpd="sng">
            <a:solidFill>
              <a:srgbClr val="5F6F1E"/>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aramond"/>
              <a:ea typeface="Garamond"/>
              <a:cs typeface="Garamond"/>
              <a:sym typeface="Garamond"/>
            </a:endParaRPr>
          </a:p>
        </p:txBody>
      </p:sp>
      <p:sp>
        <p:nvSpPr>
          <p:cNvPr id="5" name="Shape 262">
            <a:extLst>
              <a:ext uri="{FF2B5EF4-FFF2-40B4-BE49-F238E27FC236}">
                <a16:creationId xmlns:a16="http://schemas.microsoft.com/office/drawing/2014/main" id="{E72BBCC7-5076-4F4B-B9C9-4E3B12AE5426}"/>
              </a:ext>
            </a:extLst>
          </p:cNvPr>
          <p:cNvSpPr txBox="1">
            <a:spLocks/>
          </p:cNvSpPr>
          <p:nvPr/>
        </p:nvSpPr>
        <p:spPr>
          <a:xfrm>
            <a:off x="1433944" y="2880360"/>
            <a:ext cx="9195955" cy="966354"/>
          </a:xfrm>
          <a:prstGeom prst="rect">
            <a:avLst/>
          </a:prstGeom>
          <a:noFill/>
          <a:ln>
            <a:noFill/>
          </a:ln>
        </p:spPr>
        <p:txBody>
          <a:bodyPr lIns="91425" tIns="45700" rIns="91425" bIns="45700" anchor="b" anchorCtr="0">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150000"/>
              </a:lnSpc>
              <a:spcBef>
                <a:spcPts val="0"/>
              </a:spcBef>
              <a:buClr>
                <a:schemeClr val="lt1"/>
              </a:buClr>
              <a:buSzPct val="25000"/>
              <a:buFont typeface="Arial"/>
              <a:buNone/>
            </a:pPr>
            <a:r>
              <a:rPr lang="x-none" sz="4000" b="1" dirty="0">
                <a:solidFill>
                  <a:schemeClr val="lt1"/>
                </a:solidFill>
                <a:latin typeface="Arial"/>
                <a:ea typeface="Arial"/>
                <a:cs typeface="Arial"/>
                <a:sym typeface="Arial"/>
              </a:rPr>
              <a:t>זכויות ת"ש לחיילים בודדים </a:t>
            </a:r>
          </a:p>
        </p:txBody>
      </p:sp>
    </p:spTree>
    <p:extLst>
      <p:ext uri="{BB962C8B-B14F-4D97-AF65-F5344CB8AC3E}">
        <p14:creationId xmlns:p14="http://schemas.microsoft.com/office/powerpoint/2010/main" val="399364631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 name="Shape 330">
            <a:extLst>
              <a:ext uri="{FF2B5EF4-FFF2-40B4-BE49-F238E27FC236}">
                <a16:creationId xmlns:a16="http://schemas.microsoft.com/office/drawing/2014/main" id="{FEC9E7C9-3788-4E9B-8AAC-BEC2640D645D}"/>
              </a:ext>
            </a:extLst>
          </p:cNvPr>
          <p:cNvSpPr txBox="1">
            <a:spLocks/>
          </p:cNvSpPr>
          <p:nvPr/>
        </p:nvSpPr>
        <p:spPr>
          <a:xfrm>
            <a:off x="1123122" y="2036454"/>
            <a:ext cx="10464874" cy="4525963"/>
          </a:xfrm>
          <a:prstGeom prst="rect">
            <a:avLst/>
          </a:prstGeom>
          <a:noFill/>
          <a:ln>
            <a:noFill/>
          </a:ln>
        </p:spPr>
        <p:txBody>
          <a:bodyPr vert="horz" lIns="91425" tIns="45700" rIns="91425" bIns="45700" rtlCol="0" anchor="t" anchorCtr="0">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buClrTx/>
              <a:buFont typeface="Arial" panose="020B0604020202020204" pitchFamily="34" charset="0"/>
              <a:buChar char="•"/>
            </a:pPr>
            <a:r>
              <a:rPr lang="he-IL" sz="2200">
                <a:solidFill>
                  <a:srgbClr val="262626"/>
                </a:solidFill>
                <a:latin typeface="Arial"/>
                <a:cs typeface="Arial"/>
              </a:rPr>
              <a:t>חיילים אשר מגיעים מרקע משפחתי מורכב, ומסיבה כלשהי אינם יכולים לגור בבית, אך נמצאים באיזשהו קשר עם הוריהם- יוכרו כזכאי הלנה מטעמי פרט.</a:t>
            </a:r>
          </a:p>
          <a:p>
            <a:pPr>
              <a:lnSpc>
                <a:spcPct val="150000"/>
              </a:lnSpc>
              <a:buClrTx/>
              <a:buFont typeface="Arial" panose="020B0604020202020204" pitchFamily="34" charset="0"/>
              <a:buChar char="•"/>
            </a:pPr>
            <a:r>
              <a:rPr lang="he-IL" sz="2200">
                <a:solidFill>
                  <a:srgbClr val="262626"/>
                </a:solidFill>
                <a:latin typeface="Arial"/>
                <a:cs typeface="Arial"/>
              </a:rPr>
              <a:t>בקשה זו מקנה לינה בבית החייל או לינה בדירת יל"ח- לבחירת החייל.</a:t>
            </a:r>
            <a:endParaRPr lang="he-IL" sz="2400"/>
          </a:p>
          <a:p>
            <a:pPr>
              <a:lnSpc>
                <a:spcPct val="150000"/>
              </a:lnSpc>
              <a:buClrTx/>
              <a:buFont typeface="Arial" panose="020B0604020202020204" pitchFamily="34" charset="0"/>
              <a:buChar char="•"/>
            </a:pPr>
            <a:r>
              <a:rPr lang="he-IL" sz="2200">
                <a:solidFill>
                  <a:srgbClr val="262626"/>
                </a:solidFill>
                <a:latin typeface="Arial"/>
                <a:cs typeface="Arial"/>
              </a:rPr>
              <a:t>חיילים אלו אומנם לא מוכרים כבודדים ולא מקבלים את כל ההטבות שחיילים בודדים מקבלים, אך משרד הת"ש מסתכל עליהם בצורה שונה ומעמיקה מיתר החיילים ונמצא עליהם במעקב ובמתן עזרה, בין אם מבחינת מעטפת, מגורים או מבחינה כלכלית.</a:t>
            </a:r>
            <a:endParaRPr lang="he-IL" sz="2200" dirty="0">
              <a:solidFill>
                <a:srgbClr val="262626"/>
              </a:solidFill>
              <a:latin typeface="Arial"/>
              <a:cs typeface="Arial"/>
            </a:endParaRPr>
          </a:p>
        </p:txBody>
      </p:sp>
      <p:sp>
        <p:nvSpPr>
          <p:cNvPr id="3" name="Shape 333">
            <a:extLst>
              <a:ext uri="{FF2B5EF4-FFF2-40B4-BE49-F238E27FC236}">
                <a16:creationId xmlns:a16="http://schemas.microsoft.com/office/drawing/2014/main" id="{CD0FBC5A-F200-4AA4-960F-5B7CA04B16AB}"/>
              </a:ext>
            </a:extLst>
          </p:cNvPr>
          <p:cNvSpPr txBox="1"/>
          <p:nvPr/>
        </p:nvSpPr>
        <p:spPr>
          <a:xfrm>
            <a:off x="1402771" y="703087"/>
            <a:ext cx="10185225" cy="1143000"/>
          </a:xfrm>
          <a:prstGeom prst="rect">
            <a:avLst/>
          </a:prstGeom>
          <a:noFill/>
          <a:ln>
            <a:noFill/>
          </a:ln>
        </p:spPr>
        <p:txBody>
          <a:bodyPr lIns="91425" tIns="45700" rIns="91425" bIns="45700" anchor="t" anchorCtr="0">
            <a:noAutofit/>
          </a:bodyPr>
          <a:lstStyle/>
          <a:p>
            <a:pPr marL="640080" marR="0" lvl="0" indent="-462280" algn="ctr" rtl="1">
              <a:spcBef>
                <a:spcPts val="0"/>
              </a:spcBef>
              <a:buClr>
                <a:srgbClr val="B68D1F"/>
              </a:buClr>
              <a:buSzPct val="25000"/>
              <a:buFont typeface="Georgia"/>
              <a:buNone/>
            </a:pPr>
            <a:r>
              <a:rPr lang="he-IL" sz="4000" b="1" u="sng" dirty="0">
                <a:solidFill>
                  <a:srgbClr val="00B0F0"/>
                </a:solidFill>
                <a:latin typeface="Arial"/>
                <a:ea typeface="Arial"/>
                <a:cs typeface="Arial"/>
                <a:sym typeface="Arial"/>
              </a:rPr>
              <a:t>הלנה מטעמי פרט</a:t>
            </a:r>
            <a:endParaRPr lang="x-none" sz="4000" b="1" i="0" u="sng" dirty="0">
              <a:solidFill>
                <a:srgbClr val="00B0F0"/>
              </a:solidFill>
              <a:latin typeface="Arial"/>
              <a:ea typeface="Arial"/>
              <a:cs typeface="Arial"/>
              <a:sym typeface="Arial"/>
            </a:endParaRPr>
          </a:p>
        </p:txBody>
      </p:sp>
    </p:spTree>
    <p:extLst>
      <p:ext uri="{BB962C8B-B14F-4D97-AF65-F5344CB8AC3E}">
        <p14:creationId xmlns:p14="http://schemas.microsoft.com/office/powerpoint/2010/main" val="82555577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p:nvPr/>
        </p:nvSpPr>
        <p:spPr>
          <a:xfrm>
            <a:off x="998245" y="1254086"/>
            <a:ext cx="10195507" cy="4349828"/>
          </a:xfrm>
          <a:prstGeom prst="rect">
            <a:avLst/>
          </a:prstGeom>
          <a:noFill/>
          <a:ln>
            <a:noFill/>
          </a:ln>
        </p:spPr>
        <p:txBody>
          <a:bodyPr lIns="91425" tIns="45700" rIns="91425" bIns="45700" anchor="t" anchorCtr="0">
            <a:noAutofit/>
          </a:bodyPr>
          <a:lstStyle/>
          <a:p>
            <a:pPr marL="342900" marR="0" lvl="0" indent="-342900" algn="r" rtl="1">
              <a:lnSpc>
                <a:spcPct val="150000"/>
              </a:lnSpc>
              <a:spcBef>
                <a:spcPts val="0"/>
              </a:spcBef>
              <a:spcAft>
                <a:spcPts val="0"/>
              </a:spcAft>
              <a:buClr>
                <a:srgbClr val="181818"/>
              </a:buClr>
              <a:buSzPct val="100000"/>
              <a:buFont typeface="Arial" panose="020B0604020202020204" pitchFamily="34" charset="0"/>
              <a:buChar char="•"/>
            </a:pPr>
            <a:r>
              <a:rPr lang="x-none" sz="2000" b="1" dirty="0">
                <a:solidFill>
                  <a:srgbClr val="181818"/>
                </a:solidFill>
                <a:latin typeface="Arial" panose="020B0604020202020204" pitchFamily="34" charset="0"/>
                <a:ea typeface="Arial"/>
                <a:cs typeface="Arial" panose="020B0604020202020204" pitchFamily="34" charset="0"/>
                <a:sym typeface="Arial"/>
              </a:rPr>
              <a:t>בית החייל- </a:t>
            </a:r>
            <a:r>
              <a:rPr lang="x-none" sz="2000" dirty="0">
                <a:solidFill>
                  <a:srgbClr val="181818"/>
                </a:solidFill>
                <a:latin typeface="Arial" panose="020B0604020202020204" pitchFamily="34" charset="0"/>
                <a:ea typeface="Arial"/>
                <a:cs typeface="Arial" panose="020B0604020202020204" pitchFamily="34" charset="0"/>
                <a:sym typeface="Arial"/>
              </a:rPr>
              <a:t>אפשרות לגור בבית החייל ברחבי הארץ</a:t>
            </a:r>
            <a:r>
              <a:rPr lang="he-IL" sz="2000" dirty="0">
                <a:solidFill>
                  <a:srgbClr val="181818"/>
                </a:solidFill>
                <a:latin typeface="Arial" panose="020B0604020202020204" pitchFamily="34" charset="0"/>
                <a:ea typeface="Arial"/>
                <a:cs typeface="Arial" panose="020B0604020202020204" pitchFamily="34" charset="0"/>
                <a:sym typeface="Arial"/>
              </a:rPr>
              <a:t>. </a:t>
            </a:r>
            <a:r>
              <a:rPr lang="x-none" sz="2000" dirty="0">
                <a:solidFill>
                  <a:srgbClr val="181818"/>
                </a:solidFill>
                <a:latin typeface="Arial" panose="020B0604020202020204" pitchFamily="34" charset="0"/>
                <a:ea typeface="Arial"/>
                <a:cs typeface="Arial" panose="020B0604020202020204" pitchFamily="34" charset="0"/>
                <a:sym typeface="Arial"/>
              </a:rPr>
              <a:t>כ</a:t>
            </a:r>
            <a:r>
              <a:rPr lang="he-IL" sz="2000" dirty="0">
                <a:solidFill>
                  <a:srgbClr val="181818"/>
                </a:solidFill>
                <a:latin typeface="Arial" panose="020B0604020202020204" pitchFamily="34" charset="0"/>
                <a:ea typeface="Arial"/>
                <a:cs typeface="Arial" panose="020B0604020202020204" pitchFamily="34" charset="0"/>
                <a:sym typeface="Arial"/>
              </a:rPr>
              <a:t>-3-4 </a:t>
            </a:r>
            <a:r>
              <a:rPr lang="x-none" sz="2000" dirty="0">
                <a:solidFill>
                  <a:srgbClr val="181818"/>
                </a:solidFill>
                <a:latin typeface="Arial" panose="020B0604020202020204" pitchFamily="34" charset="0"/>
                <a:ea typeface="Arial"/>
                <a:cs typeface="Arial" panose="020B0604020202020204" pitchFamily="34" charset="0"/>
                <a:sym typeface="Arial"/>
              </a:rPr>
              <a:t>חיילים בחדר</a:t>
            </a:r>
            <a:r>
              <a:rPr lang="he-IL" sz="2000" dirty="0">
                <a:solidFill>
                  <a:srgbClr val="181818"/>
                </a:solidFill>
                <a:latin typeface="Arial" panose="020B0604020202020204" pitchFamily="34" charset="0"/>
                <a:ea typeface="Arial"/>
                <a:cs typeface="Arial" panose="020B0604020202020204" pitchFamily="34" charset="0"/>
                <a:sym typeface="Arial"/>
              </a:rPr>
              <a:t>, </a:t>
            </a:r>
            <a:r>
              <a:rPr lang="x-none" sz="2000" dirty="0">
                <a:solidFill>
                  <a:srgbClr val="181818"/>
                </a:solidFill>
                <a:latin typeface="Arial" panose="020B0604020202020204" pitchFamily="34" charset="0"/>
                <a:ea typeface="Arial"/>
                <a:cs typeface="Arial" panose="020B0604020202020204" pitchFamily="34" charset="0"/>
                <a:sym typeface="Arial"/>
              </a:rPr>
              <a:t>לינה על בסיס מקום פנוי</a:t>
            </a:r>
            <a:r>
              <a:rPr lang="he-IL" sz="2000" dirty="0">
                <a:solidFill>
                  <a:srgbClr val="181818"/>
                </a:solidFill>
                <a:latin typeface="Arial" panose="020B0604020202020204" pitchFamily="34" charset="0"/>
                <a:cs typeface="Arial" panose="020B0604020202020204" pitchFamily="34" charset="0"/>
              </a:rPr>
              <a:t>. </a:t>
            </a:r>
          </a:p>
          <a:p>
            <a:pPr marL="342900" marR="0" lvl="0" indent="-342900" algn="r" rtl="1">
              <a:lnSpc>
                <a:spcPct val="150000"/>
              </a:lnSpc>
              <a:spcBef>
                <a:spcPts val="0"/>
              </a:spcBef>
              <a:spcAft>
                <a:spcPts val="0"/>
              </a:spcAft>
              <a:buClr>
                <a:srgbClr val="181818"/>
              </a:buClr>
              <a:buSzPct val="100000"/>
              <a:buFont typeface="Arial" panose="020B0604020202020204" pitchFamily="34" charset="0"/>
              <a:buChar char="•"/>
            </a:pPr>
            <a:r>
              <a:rPr lang="x-none" sz="2000" b="1" dirty="0">
                <a:solidFill>
                  <a:srgbClr val="181818"/>
                </a:solidFill>
                <a:latin typeface="Arial" panose="020B0604020202020204" pitchFamily="34" charset="0"/>
                <a:ea typeface="Arial"/>
                <a:cs typeface="Arial" panose="020B0604020202020204" pitchFamily="34" charset="0"/>
                <a:sym typeface="Arial"/>
              </a:rPr>
              <a:t>דירת </a:t>
            </a:r>
            <a:r>
              <a:rPr lang="he-IL" sz="2000" b="1" dirty="0">
                <a:solidFill>
                  <a:srgbClr val="181818"/>
                </a:solidFill>
                <a:latin typeface="Arial" panose="020B0604020202020204" pitchFamily="34" charset="0"/>
                <a:ea typeface="Arial"/>
                <a:cs typeface="Arial" panose="020B0604020202020204" pitchFamily="34" charset="0"/>
                <a:sym typeface="Arial"/>
              </a:rPr>
              <a:t>י</a:t>
            </a:r>
            <a:r>
              <a:rPr lang="x-none" sz="2000" b="1" dirty="0">
                <a:solidFill>
                  <a:srgbClr val="181818"/>
                </a:solidFill>
                <a:latin typeface="Arial" panose="020B0604020202020204" pitchFamily="34" charset="0"/>
                <a:ea typeface="Arial"/>
                <a:cs typeface="Arial" panose="020B0604020202020204" pitchFamily="34" charset="0"/>
                <a:sym typeface="Arial"/>
              </a:rPr>
              <a:t>ל"ח- </a:t>
            </a:r>
            <a:r>
              <a:rPr lang="x-none" sz="2000" dirty="0">
                <a:solidFill>
                  <a:srgbClr val="181818"/>
                </a:solidFill>
                <a:latin typeface="Arial" panose="020B0604020202020204" pitchFamily="34" charset="0"/>
                <a:ea typeface="Arial"/>
                <a:cs typeface="Arial" panose="020B0604020202020204" pitchFamily="34" charset="0"/>
                <a:sym typeface="Arial"/>
              </a:rPr>
              <a:t>דירת בודדים שמממנת האגודה למען החייל</a:t>
            </a:r>
            <a:r>
              <a:rPr lang="he-IL" sz="2000" dirty="0">
                <a:solidFill>
                  <a:srgbClr val="181818"/>
                </a:solidFill>
                <a:latin typeface="Arial" panose="020B0604020202020204" pitchFamily="34" charset="0"/>
                <a:ea typeface="Arial"/>
                <a:cs typeface="Arial" panose="020B0604020202020204" pitchFamily="34" charset="0"/>
                <a:sym typeface="Arial"/>
              </a:rPr>
              <a:t>, </a:t>
            </a:r>
            <a:r>
              <a:rPr lang="x-none" sz="2000" dirty="0">
                <a:solidFill>
                  <a:srgbClr val="181818"/>
                </a:solidFill>
                <a:latin typeface="Arial" panose="020B0604020202020204" pitchFamily="34" charset="0"/>
                <a:ea typeface="Arial"/>
                <a:cs typeface="Arial" panose="020B0604020202020204" pitchFamily="34" charset="0"/>
                <a:sym typeface="Arial"/>
              </a:rPr>
              <a:t>הדירות מאובזרות ומרוהטות</a:t>
            </a:r>
            <a:r>
              <a:rPr lang="he-IL" sz="2000" dirty="0">
                <a:solidFill>
                  <a:srgbClr val="181818"/>
                </a:solidFill>
                <a:latin typeface="Arial" panose="020B0604020202020204" pitchFamily="34" charset="0"/>
                <a:ea typeface="Arial"/>
                <a:cs typeface="Arial" panose="020B0604020202020204" pitchFamily="34" charset="0"/>
                <a:sym typeface="Arial"/>
              </a:rPr>
              <a:t>. </a:t>
            </a:r>
            <a:r>
              <a:rPr lang="x-none" sz="2000" dirty="0">
                <a:solidFill>
                  <a:srgbClr val="181818"/>
                </a:solidFill>
                <a:latin typeface="Arial" panose="020B0604020202020204" pitchFamily="34" charset="0"/>
                <a:ea typeface="Arial"/>
                <a:cs typeface="Arial" panose="020B0604020202020204" pitchFamily="34" charset="0"/>
                <a:sym typeface="Arial"/>
              </a:rPr>
              <a:t>אחריות האחזקה היא על האגודה למען החייל </a:t>
            </a:r>
            <a:r>
              <a:rPr lang="he-IL" sz="2000" dirty="0">
                <a:solidFill>
                  <a:srgbClr val="181818"/>
                </a:solidFill>
                <a:latin typeface="Arial" panose="020B0604020202020204" pitchFamily="34" charset="0"/>
                <a:ea typeface="Arial"/>
                <a:cs typeface="Arial" panose="020B0604020202020204" pitchFamily="34" charset="0"/>
                <a:sym typeface="Arial"/>
              </a:rPr>
              <a:t>(</a:t>
            </a:r>
            <a:r>
              <a:rPr lang="x-none" sz="2000" dirty="0">
                <a:solidFill>
                  <a:srgbClr val="181818"/>
                </a:solidFill>
                <a:latin typeface="Arial" panose="020B0604020202020204" pitchFamily="34" charset="0"/>
                <a:ea typeface="Arial"/>
                <a:cs typeface="Arial" panose="020B0604020202020204" pitchFamily="34" charset="0"/>
                <a:sym typeface="Arial"/>
              </a:rPr>
              <a:t>מים</a:t>
            </a:r>
            <a:r>
              <a:rPr lang="he-IL" sz="2000" dirty="0">
                <a:solidFill>
                  <a:srgbClr val="181818"/>
                </a:solidFill>
                <a:latin typeface="Arial" panose="020B0604020202020204" pitchFamily="34" charset="0"/>
                <a:ea typeface="Arial"/>
                <a:cs typeface="Arial" panose="020B0604020202020204" pitchFamily="34" charset="0"/>
                <a:sym typeface="Arial"/>
              </a:rPr>
              <a:t>, </a:t>
            </a:r>
            <a:r>
              <a:rPr lang="x-none" sz="2000" dirty="0">
                <a:solidFill>
                  <a:srgbClr val="181818"/>
                </a:solidFill>
                <a:latin typeface="Arial" panose="020B0604020202020204" pitchFamily="34" charset="0"/>
                <a:ea typeface="Arial"/>
                <a:cs typeface="Arial" panose="020B0604020202020204" pitchFamily="34" charset="0"/>
                <a:sym typeface="Arial"/>
              </a:rPr>
              <a:t>ארנונה</a:t>
            </a:r>
            <a:r>
              <a:rPr lang="he-IL" sz="2000" dirty="0">
                <a:solidFill>
                  <a:srgbClr val="181818"/>
                </a:solidFill>
                <a:latin typeface="Arial" panose="020B0604020202020204" pitchFamily="34" charset="0"/>
                <a:ea typeface="Arial"/>
                <a:cs typeface="Arial" panose="020B0604020202020204" pitchFamily="34" charset="0"/>
                <a:sym typeface="Arial"/>
              </a:rPr>
              <a:t>, </a:t>
            </a:r>
            <a:r>
              <a:rPr lang="x-none" sz="2000" dirty="0">
                <a:solidFill>
                  <a:srgbClr val="181818"/>
                </a:solidFill>
                <a:latin typeface="Arial" panose="020B0604020202020204" pitchFamily="34" charset="0"/>
                <a:ea typeface="Arial"/>
                <a:cs typeface="Arial" panose="020B0604020202020204" pitchFamily="34" charset="0"/>
                <a:sym typeface="Arial"/>
              </a:rPr>
              <a:t>חשמל</a:t>
            </a:r>
            <a:r>
              <a:rPr lang="he-IL" sz="2000" dirty="0">
                <a:solidFill>
                  <a:srgbClr val="181818"/>
                </a:solidFill>
                <a:latin typeface="Arial" panose="020B0604020202020204" pitchFamily="34" charset="0"/>
                <a:ea typeface="Arial"/>
                <a:cs typeface="Arial" panose="020B0604020202020204" pitchFamily="34" charset="0"/>
                <a:sym typeface="Arial"/>
              </a:rPr>
              <a:t>). 3-6 </a:t>
            </a:r>
            <a:r>
              <a:rPr lang="x-none" sz="2000" dirty="0">
                <a:solidFill>
                  <a:srgbClr val="181818"/>
                </a:solidFill>
                <a:latin typeface="Arial" panose="020B0604020202020204" pitchFamily="34" charset="0"/>
                <a:ea typeface="Arial"/>
                <a:cs typeface="Arial" panose="020B0604020202020204" pitchFamily="34" charset="0"/>
                <a:sym typeface="Arial"/>
              </a:rPr>
              <a:t>חיילים בדירה</a:t>
            </a:r>
            <a:r>
              <a:rPr lang="he-IL" sz="2000" dirty="0">
                <a:solidFill>
                  <a:srgbClr val="181818"/>
                </a:solidFill>
                <a:latin typeface="Arial" panose="020B0604020202020204" pitchFamily="34" charset="0"/>
                <a:ea typeface="Arial"/>
                <a:cs typeface="Arial" panose="020B0604020202020204" pitchFamily="34" charset="0"/>
                <a:sym typeface="Arial"/>
              </a:rPr>
              <a:t>.</a:t>
            </a:r>
            <a:endParaRPr lang="x-none" sz="2000" dirty="0">
              <a:solidFill>
                <a:srgbClr val="181818"/>
              </a:solidFill>
              <a:latin typeface="Arial" panose="020B0604020202020204" pitchFamily="34" charset="0"/>
              <a:ea typeface="Arial"/>
              <a:cs typeface="Arial" panose="020B0604020202020204" pitchFamily="34" charset="0"/>
              <a:sym typeface="Arial"/>
            </a:endParaRPr>
          </a:p>
          <a:p>
            <a:pPr marL="342900" marR="0" lvl="0" indent="-342900" algn="r" rtl="1">
              <a:lnSpc>
                <a:spcPct val="150000"/>
              </a:lnSpc>
              <a:spcBef>
                <a:spcPts val="1800"/>
              </a:spcBef>
              <a:spcAft>
                <a:spcPts val="0"/>
              </a:spcAft>
              <a:buClr>
                <a:srgbClr val="181818"/>
              </a:buClr>
              <a:buSzPct val="100000"/>
              <a:buFont typeface="Arial" panose="020B0604020202020204" pitchFamily="34" charset="0"/>
              <a:buChar char="•"/>
            </a:pPr>
            <a:r>
              <a:rPr lang="x-none" sz="2000" b="1" dirty="0">
                <a:solidFill>
                  <a:srgbClr val="181818"/>
                </a:solidFill>
                <a:latin typeface="Arial" panose="020B0604020202020204" pitchFamily="34" charset="0"/>
                <a:ea typeface="Arial"/>
                <a:cs typeface="Arial" panose="020B0604020202020204" pitchFamily="34" charset="0"/>
                <a:sym typeface="Arial"/>
              </a:rPr>
              <a:t>אימוץ בקיבוץ- </a:t>
            </a:r>
            <a:r>
              <a:rPr lang="x-none" sz="2000" dirty="0">
                <a:solidFill>
                  <a:srgbClr val="181818"/>
                </a:solidFill>
                <a:latin typeface="Arial" panose="020B0604020202020204" pitchFamily="34" charset="0"/>
                <a:ea typeface="Arial"/>
                <a:cs typeface="Arial" panose="020B0604020202020204" pitchFamily="34" charset="0"/>
                <a:sym typeface="Arial"/>
              </a:rPr>
              <a:t>חייל בודד שמשרת בבסיס סגור יוכל לישון בקיבוץ שם יקבל חדר מרוהט</a:t>
            </a:r>
            <a:r>
              <a:rPr lang="he-IL" sz="2000" dirty="0">
                <a:solidFill>
                  <a:srgbClr val="181818"/>
                </a:solidFill>
                <a:latin typeface="Arial" panose="020B0604020202020204" pitchFamily="34" charset="0"/>
                <a:cs typeface="Arial" panose="020B0604020202020204" pitchFamily="34" charset="0"/>
              </a:rPr>
              <a:t>. הקיבוץ יספק לחייל אוכל וכביסה.</a:t>
            </a:r>
            <a:endParaRPr lang="x-none" sz="2000" dirty="0">
              <a:solidFill>
                <a:srgbClr val="181818"/>
              </a:solidFill>
              <a:latin typeface="Arial" panose="020B0604020202020204" pitchFamily="34" charset="0"/>
              <a:ea typeface="Arial"/>
              <a:cs typeface="Arial" panose="020B0604020202020204" pitchFamily="34" charset="0"/>
              <a:sym typeface="Arial"/>
            </a:endParaRPr>
          </a:p>
          <a:p>
            <a:pPr marL="342900" marR="0" lvl="0" indent="-342900" algn="r" rtl="1">
              <a:lnSpc>
                <a:spcPct val="150000"/>
              </a:lnSpc>
              <a:spcBef>
                <a:spcPts val="1800"/>
              </a:spcBef>
              <a:spcAft>
                <a:spcPts val="0"/>
              </a:spcAft>
              <a:buClr>
                <a:srgbClr val="181818"/>
              </a:buClr>
              <a:buSzPct val="100000"/>
              <a:buFont typeface="Arial" panose="020B0604020202020204" pitchFamily="34" charset="0"/>
              <a:buChar char="•"/>
            </a:pPr>
            <a:r>
              <a:rPr lang="x-none" sz="2000" b="1" dirty="0">
                <a:solidFill>
                  <a:srgbClr val="181818"/>
                </a:solidFill>
                <a:latin typeface="Arial" panose="020B0604020202020204" pitchFamily="34" charset="0"/>
                <a:ea typeface="Arial"/>
                <a:cs typeface="Arial" panose="020B0604020202020204" pitchFamily="34" charset="0"/>
                <a:sym typeface="Arial"/>
              </a:rPr>
              <a:t>שכר דירה- </a:t>
            </a:r>
            <a:r>
              <a:rPr lang="x-none" sz="2000" dirty="0">
                <a:solidFill>
                  <a:srgbClr val="181818"/>
                </a:solidFill>
                <a:latin typeface="Arial" panose="020B0604020202020204" pitchFamily="34" charset="0"/>
                <a:ea typeface="Arial"/>
                <a:cs typeface="Arial" panose="020B0604020202020204" pitchFamily="34" charset="0"/>
                <a:sym typeface="Arial"/>
              </a:rPr>
              <a:t>חייל יכול לקבל מהצבא השתתפות בתשלום שכר דירה בגובה מקסימאלי</a:t>
            </a:r>
            <a:r>
              <a:rPr lang="he-IL" sz="2000" dirty="0">
                <a:solidFill>
                  <a:srgbClr val="181818"/>
                </a:solidFill>
                <a:latin typeface="Arial" panose="020B0604020202020204" pitchFamily="34" charset="0"/>
                <a:ea typeface="Arial"/>
                <a:cs typeface="Arial" panose="020B0604020202020204" pitchFamily="34" charset="0"/>
                <a:sym typeface="Arial"/>
              </a:rPr>
              <a:t> </a:t>
            </a:r>
            <a:r>
              <a:rPr lang="x-none" sz="2000" dirty="0">
                <a:solidFill>
                  <a:srgbClr val="181818"/>
                </a:solidFill>
                <a:latin typeface="Arial" panose="020B0604020202020204" pitchFamily="34" charset="0"/>
                <a:ea typeface="Arial"/>
                <a:cs typeface="Arial" panose="020B0604020202020204" pitchFamily="34" charset="0"/>
                <a:sym typeface="Arial"/>
              </a:rPr>
              <a:t>של </a:t>
            </a:r>
            <a:r>
              <a:rPr lang="he-IL" sz="2000" dirty="0">
                <a:solidFill>
                  <a:srgbClr val="181818"/>
                </a:solidFill>
                <a:latin typeface="Arial" panose="020B0604020202020204" pitchFamily="34" charset="0"/>
                <a:ea typeface="Arial"/>
                <a:cs typeface="Arial" panose="020B0604020202020204" pitchFamily="34" charset="0"/>
                <a:sym typeface="Arial"/>
              </a:rPr>
              <a:t>1351 ₪.</a:t>
            </a:r>
          </a:p>
          <a:p>
            <a:pPr marL="342900" marR="0" lvl="0" indent="-342900" algn="r" rtl="1">
              <a:lnSpc>
                <a:spcPct val="150000"/>
              </a:lnSpc>
              <a:spcBef>
                <a:spcPts val="1800"/>
              </a:spcBef>
              <a:spcAft>
                <a:spcPts val="0"/>
              </a:spcAft>
              <a:buClr>
                <a:srgbClr val="181818"/>
              </a:buClr>
              <a:buSzPct val="100000"/>
              <a:buFont typeface="Arial" panose="020B0604020202020204" pitchFamily="34" charset="0"/>
              <a:buChar char="•"/>
            </a:pPr>
            <a:r>
              <a:rPr lang="he-IL" sz="2000" b="1" dirty="0">
                <a:solidFill>
                  <a:srgbClr val="181818"/>
                </a:solidFill>
                <a:latin typeface="Arial" panose="020B0604020202020204" pitchFamily="34" charset="0"/>
                <a:ea typeface="Arial"/>
                <a:cs typeface="Arial" panose="020B0604020202020204" pitchFamily="34" charset="0"/>
                <a:sym typeface="Arial"/>
              </a:rPr>
              <a:t>החזר הוצאות אחזקת דירה חודשית</a:t>
            </a:r>
            <a:r>
              <a:rPr lang="he-IL" sz="2000" dirty="0">
                <a:solidFill>
                  <a:srgbClr val="181818"/>
                </a:solidFill>
                <a:latin typeface="Arial" panose="020B0604020202020204" pitchFamily="34" charset="0"/>
                <a:ea typeface="Arial"/>
                <a:cs typeface="Arial" panose="020B0604020202020204" pitchFamily="34" charset="0"/>
                <a:sym typeface="Arial"/>
              </a:rPr>
              <a:t>- חייל בודד אשר מתגורר בדירה אך לא משלם שכ"ד יהיה זכאי להוצאות החזקת דירה ע"ס 324 ₪.</a:t>
            </a:r>
            <a:endParaRPr lang="x-none" sz="2000" dirty="0">
              <a:solidFill>
                <a:srgbClr val="181818"/>
              </a:solidFill>
              <a:latin typeface="Arial" panose="020B0604020202020204" pitchFamily="34" charset="0"/>
              <a:ea typeface="Arial"/>
              <a:cs typeface="Arial" panose="020B0604020202020204" pitchFamily="34" charset="0"/>
              <a:sym typeface="Arial"/>
            </a:endParaRPr>
          </a:p>
          <a:p>
            <a:pPr marL="342900" marR="0" lvl="0" indent="-342900" algn="r" rtl="1">
              <a:lnSpc>
                <a:spcPct val="150000"/>
              </a:lnSpc>
              <a:spcBef>
                <a:spcPts val="1800"/>
              </a:spcBef>
              <a:spcAft>
                <a:spcPts val="0"/>
              </a:spcAft>
              <a:buClr>
                <a:srgbClr val="181818"/>
              </a:buClr>
              <a:buSzPct val="100000"/>
              <a:buFont typeface="Arial" panose="020B0604020202020204" pitchFamily="34" charset="0"/>
              <a:buChar char="•"/>
            </a:pPr>
            <a:r>
              <a:rPr lang="x-none" sz="2000" b="1" dirty="0">
                <a:solidFill>
                  <a:srgbClr val="181818"/>
                </a:solidFill>
                <a:latin typeface="Arial" panose="020B0604020202020204" pitchFamily="34" charset="0"/>
                <a:ea typeface="Arial"/>
                <a:cs typeface="Arial" panose="020B0604020202020204" pitchFamily="34" charset="0"/>
                <a:sym typeface="Arial"/>
              </a:rPr>
              <a:t>בתי לוחמים- </a:t>
            </a:r>
            <a:r>
              <a:rPr lang="x-none" sz="2000" dirty="0">
                <a:solidFill>
                  <a:srgbClr val="181818"/>
                </a:solidFill>
                <a:latin typeface="Arial" panose="020B0604020202020204" pitchFamily="34" charset="0"/>
                <a:ea typeface="Arial"/>
                <a:cs typeface="Arial" panose="020B0604020202020204" pitchFamily="34" charset="0"/>
                <a:sym typeface="Arial"/>
              </a:rPr>
              <a:t>בתים כמו בית בנג'י</a:t>
            </a:r>
            <a:r>
              <a:rPr lang="he-IL" sz="2000" dirty="0">
                <a:solidFill>
                  <a:srgbClr val="181818"/>
                </a:solidFill>
                <a:latin typeface="Arial" panose="020B0604020202020204" pitchFamily="34" charset="0"/>
                <a:ea typeface="Arial"/>
                <a:cs typeface="Arial" panose="020B0604020202020204" pitchFamily="34" charset="0"/>
                <a:sym typeface="Arial"/>
              </a:rPr>
              <a:t>, </a:t>
            </a:r>
            <a:r>
              <a:rPr lang="x-none" sz="2000" dirty="0">
                <a:solidFill>
                  <a:srgbClr val="181818"/>
                </a:solidFill>
                <a:latin typeface="Arial" panose="020B0604020202020204" pitchFamily="34" charset="0"/>
                <a:ea typeface="Arial"/>
                <a:cs typeface="Arial" panose="020B0604020202020204" pitchFamily="34" charset="0"/>
                <a:sym typeface="Arial"/>
              </a:rPr>
              <a:t>בית קובי והבית לחיילים בודדים של עיריית ירושלים שמיועדים לחיילים קרביים</a:t>
            </a:r>
            <a:r>
              <a:rPr lang="he-IL" sz="2000" dirty="0">
                <a:solidFill>
                  <a:srgbClr val="181818"/>
                </a:solidFill>
                <a:latin typeface="Arial" panose="020B0604020202020204" pitchFamily="34" charset="0"/>
                <a:ea typeface="Arial"/>
                <a:cs typeface="Arial" panose="020B0604020202020204" pitchFamily="34" charset="0"/>
                <a:sym typeface="Arial"/>
              </a:rPr>
              <a:t>. </a:t>
            </a:r>
            <a:r>
              <a:rPr lang="x-none" sz="2000" dirty="0">
                <a:solidFill>
                  <a:srgbClr val="181818"/>
                </a:solidFill>
                <a:latin typeface="Arial" panose="020B0604020202020204" pitchFamily="34" charset="0"/>
                <a:ea typeface="Arial"/>
                <a:cs typeface="Arial" panose="020B0604020202020204" pitchFamily="34" charset="0"/>
                <a:sym typeface="Arial"/>
              </a:rPr>
              <a:t>המגורים והארוחות חינם</a:t>
            </a:r>
            <a:r>
              <a:rPr lang="he-IL" sz="2000" dirty="0">
                <a:solidFill>
                  <a:srgbClr val="181818"/>
                </a:solidFill>
                <a:latin typeface="Arial" panose="020B0604020202020204" pitchFamily="34" charset="0"/>
                <a:ea typeface="Arial"/>
                <a:cs typeface="Arial" panose="020B0604020202020204" pitchFamily="34" charset="0"/>
                <a:sym typeface="Arial"/>
              </a:rPr>
              <a:t>,</a:t>
            </a:r>
            <a:r>
              <a:rPr lang="he-IL" sz="2000" dirty="0">
                <a:solidFill>
                  <a:srgbClr val="181818"/>
                </a:solidFill>
                <a:latin typeface="Arial" panose="020B0604020202020204" pitchFamily="34" charset="0"/>
                <a:cs typeface="Arial" panose="020B0604020202020204" pitchFamily="34" charset="0"/>
              </a:rPr>
              <a:t> </a:t>
            </a:r>
            <a:r>
              <a:rPr lang="x-none" sz="2000" dirty="0">
                <a:solidFill>
                  <a:srgbClr val="181818"/>
                </a:solidFill>
                <a:latin typeface="Arial" panose="020B0604020202020204" pitchFamily="34" charset="0"/>
                <a:ea typeface="Arial"/>
                <a:cs typeface="Arial" panose="020B0604020202020204" pitchFamily="34" charset="0"/>
                <a:sym typeface="Arial"/>
              </a:rPr>
              <a:t>חדרים פרטיים.</a:t>
            </a:r>
          </a:p>
        </p:txBody>
      </p:sp>
      <p:sp>
        <p:nvSpPr>
          <p:cNvPr id="284" name="Shape 284"/>
          <p:cNvSpPr txBox="1"/>
          <p:nvPr/>
        </p:nvSpPr>
        <p:spPr>
          <a:xfrm>
            <a:off x="1981199" y="271872"/>
            <a:ext cx="8229600" cy="1143000"/>
          </a:xfrm>
          <a:prstGeom prst="rect">
            <a:avLst/>
          </a:prstGeom>
          <a:noFill/>
          <a:ln>
            <a:noFill/>
          </a:ln>
        </p:spPr>
        <p:txBody>
          <a:bodyPr lIns="91425" tIns="45700" rIns="91425" bIns="45700" anchor="t" anchorCtr="0">
            <a:noAutofit/>
          </a:bodyPr>
          <a:lstStyle/>
          <a:p>
            <a:pPr marL="640080" marR="0" lvl="0" indent="-462280" algn="ctr" rtl="1">
              <a:spcBef>
                <a:spcPts val="0"/>
              </a:spcBef>
              <a:buClr>
                <a:srgbClr val="B68D1F"/>
              </a:buClr>
              <a:buSzPct val="25000"/>
              <a:buFont typeface="Georgia"/>
              <a:buNone/>
            </a:pPr>
            <a:r>
              <a:rPr lang="x-none" sz="4000" b="1" i="0" u="sng" dirty="0">
                <a:solidFill>
                  <a:srgbClr val="00B0F0"/>
                </a:solidFill>
                <a:latin typeface="Arial"/>
                <a:ea typeface="Arial"/>
                <a:cs typeface="Arial"/>
                <a:sym typeface="Arial"/>
              </a:rPr>
              <a:t>פתרונות דיור</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cxnSp>
        <p:nvCxnSpPr>
          <p:cNvPr id="291" name="Shape 291"/>
          <p:cNvCxnSpPr/>
          <p:nvPr/>
        </p:nvCxnSpPr>
        <p:spPr>
          <a:xfrm>
            <a:off x="7286625" y="2990850"/>
            <a:ext cx="0" cy="0"/>
          </a:xfrm>
          <a:prstGeom prst="straightConnector1">
            <a:avLst/>
          </a:prstGeom>
          <a:noFill/>
          <a:ln w="12700" cap="rnd" cmpd="sng">
            <a:solidFill>
              <a:srgbClr val="000000"/>
            </a:solidFill>
            <a:prstDash val="solid"/>
            <a:round/>
            <a:headEnd type="none" w="med" len="med"/>
            <a:tailEnd type="none" w="med" len="med"/>
          </a:ln>
        </p:spPr>
      </p:cxnSp>
      <p:cxnSp>
        <p:nvCxnSpPr>
          <p:cNvPr id="292" name="Shape 292"/>
          <p:cNvCxnSpPr/>
          <p:nvPr/>
        </p:nvCxnSpPr>
        <p:spPr>
          <a:xfrm>
            <a:off x="9991725" y="3630612"/>
            <a:ext cx="0" cy="0"/>
          </a:xfrm>
          <a:prstGeom prst="straightConnector1">
            <a:avLst/>
          </a:prstGeom>
          <a:noFill/>
          <a:ln w="12700" cap="rnd" cmpd="sng">
            <a:solidFill>
              <a:srgbClr val="000000"/>
            </a:solidFill>
            <a:prstDash val="solid"/>
            <a:round/>
            <a:headEnd type="none" w="med" len="med"/>
            <a:tailEnd type="none" w="med" len="med"/>
          </a:ln>
        </p:spPr>
      </p:cxnSp>
      <p:cxnSp>
        <p:nvCxnSpPr>
          <p:cNvPr id="293" name="Shape 293"/>
          <p:cNvCxnSpPr/>
          <p:nvPr/>
        </p:nvCxnSpPr>
        <p:spPr>
          <a:xfrm>
            <a:off x="7286625" y="2990850"/>
            <a:ext cx="0" cy="0"/>
          </a:xfrm>
          <a:prstGeom prst="straightConnector1">
            <a:avLst/>
          </a:prstGeom>
          <a:noFill/>
          <a:ln w="12700" cap="rnd" cmpd="sng">
            <a:solidFill>
              <a:srgbClr val="000000"/>
            </a:solidFill>
            <a:prstDash val="solid"/>
            <a:round/>
            <a:headEnd type="none" w="med" len="med"/>
            <a:tailEnd type="none" w="med" len="med"/>
          </a:ln>
        </p:spPr>
      </p:cxnSp>
      <p:cxnSp>
        <p:nvCxnSpPr>
          <p:cNvPr id="294" name="Shape 294"/>
          <p:cNvCxnSpPr/>
          <p:nvPr/>
        </p:nvCxnSpPr>
        <p:spPr>
          <a:xfrm>
            <a:off x="9991725" y="3630612"/>
            <a:ext cx="0" cy="0"/>
          </a:xfrm>
          <a:prstGeom prst="straightConnector1">
            <a:avLst/>
          </a:prstGeom>
          <a:noFill/>
          <a:ln w="12700" cap="rnd" cmpd="sng">
            <a:solidFill>
              <a:srgbClr val="000000"/>
            </a:solidFill>
            <a:prstDash val="solid"/>
            <a:round/>
            <a:headEnd type="none" w="med" len="med"/>
            <a:tailEnd type="none" w="med" len="med"/>
          </a:ln>
        </p:spPr>
      </p:cxnSp>
      <p:cxnSp>
        <p:nvCxnSpPr>
          <p:cNvPr id="295" name="Shape 295"/>
          <p:cNvCxnSpPr/>
          <p:nvPr/>
        </p:nvCxnSpPr>
        <p:spPr>
          <a:xfrm>
            <a:off x="6610350" y="2989263"/>
            <a:ext cx="0" cy="0"/>
          </a:xfrm>
          <a:prstGeom prst="straightConnector1">
            <a:avLst/>
          </a:prstGeom>
          <a:noFill/>
          <a:ln w="12700" cap="rnd" cmpd="sng">
            <a:solidFill>
              <a:srgbClr val="000000"/>
            </a:solidFill>
            <a:prstDash val="solid"/>
            <a:round/>
            <a:headEnd type="none" w="med" len="med"/>
            <a:tailEnd type="none" w="med" len="med"/>
          </a:ln>
        </p:spPr>
      </p:cxnSp>
      <p:cxnSp>
        <p:nvCxnSpPr>
          <p:cNvPr id="296" name="Shape 296"/>
          <p:cNvCxnSpPr/>
          <p:nvPr/>
        </p:nvCxnSpPr>
        <p:spPr>
          <a:xfrm>
            <a:off x="9315450" y="3629025"/>
            <a:ext cx="0" cy="0"/>
          </a:xfrm>
          <a:prstGeom prst="straightConnector1">
            <a:avLst/>
          </a:prstGeom>
          <a:noFill/>
          <a:ln w="12700" cap="rnd" cmpd="sng">
            <a:solidFill>
              <a:srgbClr val="000000"/>
            </a:solidFill>
            <a:prstDash val="solid"/>
            <a:round/>
            <a:headEnd type="none" w="med" len="med"/>
            <a:tailEnd type="none" w="med" len="med"/>
          </a:ln>
        </p:spPr>
      </p:cxnSp>
      <p:cxnSp>
        <p:nvCxnSpPr>
          <p:cNvPr id="297" name="Shape 297"/>
          <p:cNvCxnSpPr/>
          <p:nvPr/>
        </p:nvCxnSpPr>
        <p:spPr>
          <a:xfrm>
            <a:off x="6610350" y="2989263"/>
            <a:ext cx="0" cy="0"/>
          </a:xfrm>
          <a:prstGeom prst="straightConnector1">
            <a:avLst/>
          </a:prstGeom>
          <a:noFill/>
          <a:ln w="12700" cap="rnd" cmpd="sng">
            <a:solidFill>
              <a:srgbClr val="000000"/>
            </a:solidFill>
            <a:prstDash val="solid"/>
            <a:round/>
            <a:headEnd type="none" w="med" len="med"/>
            <a:tailEnd type="none" w="med" len="med"/>
          </a:ln>
        </p:spPr>
      </p:cxnSp>
      <p:cxnSp>
        <p:nvCxnSpPr>
          <p:cNvPr id="298" name="Shape 298"/>
          <p:cNvCxnSpPr/>
          <p:nvPr/>
        </p:nvCxnSpPr>
        <p:spPr>
          <a:xfrm>
            <a:off x="9315450" y="3629025"/>
            <a:ext cx="0" cy="0"/>
          </a:xfrm>
          <a:prstGeom prst="straightConnector1">
            <a:avLst/>
          </a:prstGeom>
          <a:noFill/>
          <a:ln w="12700" cap="rnd" cmpd="sng">
            <a:solidFill>
              <a:srgbClr val="000000"/>
            </a:solidFill>
            <a:prstDash val="solid"/>
            <a:round/>
            <a:headEnd type="none" w="med" len="med"/>
            <a:tailEnd type="none" w="med" len="med"/>
          </a:ln>
        </p:spPr>
      </p:cxnSp>
      <p:sp>
        <p:nvSpPr>
          <p:cNvPr id="299" name="Shape 299"/>
          <p:cNvSpPr/>
          <p:nvPr/>
        </p:nvSpPr>
        <p:spPr>
          <a:xfrm>
            <a:off x="1524000" y="4506396"/>
            <a:ext cx="184730" cy="369332"/>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Garamond"/>
              <a:ea typeface="Garamond"/>
              <a:cs typeface="Garamond"/>
              <a:sym typeface="Garamond"/>
            </a:endParaRPr>
          </a:p>
        </p:txBody>
      </p:sp>
      <p:cxnSp>
        <p:nvCxnSpPr>
          <p:cNvPr id="300" name="Shape 300"/>
          <p:cNvCxnSpPr/>
          <p:nvPr/>
        </p:nvCxnSpPr>
        <p:spPr>
          <a:xfrm>
            <a:off x="9991725" y="3127375"/>
            <a:ext cx="0" cy="0"/>
          </a:xfrm>
          <a:prstGeom prst="straightConnector1">
            <a:avLst/>
          </a:prstGeom>
          <a:noFill/>
          <a:ln w="12700" cap="rnd" cmpd="sng">
            <a:solidFill>
              <a:srgbClr val="000000"/>
            </a:solidFill>
            <a:prstDash val="solid"/>
            <a:round/>
            <a:headEnd type="none" w="med" len="med"/>
            <a:tailEnd type="none" w="med" len="med"/>
          </a:ln>
        </p:spPr>
      </p:cxnSp>
      <p:cxnSp>
        <p:nvCxnSpPr>
          <p:cNvPr id="301" name="Shape 301"/>
          <p:cNvCxnSpPr/>
          <p:nvPr/>
        </p:nvCxnSpPr>
        <p:spPr>
          <a:xfrm>
            <a:off x="9991725" y="3127375"/>
            <a:ext cx="0" cy="0"/>
          </a:xfrm>
          <a:prstGeom prst="straightConnector1">
            <a:avLst/>
          </a:prstGeom>
          <a:noFill/>
          <a:ln w="12700" cap="rnd" cmpd="sng">
            <a:solidFill>
              <a:srgbClr val="000000"/>
            </a:solidFill>
            <a:prstDash val="solid"/>
            <a:round/>
            <a:headEnd type="none" w="med" len="med"/>
            <a:tailEnd type="none" w="med" len="med"/>
          </a:ln>
        </p:spPr>
      </p:cxnSp>
      <p:sp>
        <p:nvSpPr>
          <p:cNvPr id="302" name="Shape 302"/>
          <p:cNvSpPr txBox="1"/>
          <p:nvPr/>
        </p:nvSpPr>
        <p:spPr>
          <a:xfrm>
            <a:off x="5627519" y="1078136"/>
            <a:ext cx="4268787" cy="366711"/>
          </a:xfrm>
          <a:prstGeom prst="rect">
            <a:avLst/>
          </a:prstGeom>
          <a:noFill/>
          <a:ln>
            <a:noFill/>
          </a:ln>
        </p:spPr>
        <p:txBody>
          <a:bodyPr lIns="91425" tIns="45700" rIns="91425" bIns="45700" anchor="ctr" anchorCtr="0">
            <a:noAutofit/>
          </a:bodyPr>
          <a:lstStyle/>
          <a:p>
            <a:pPr marL="0" marR="0" lvl="0" indent="0" algn="ctr" rtl="0">
              <a:spcBef>
                <a:spcPts val="0"/>
              </a:spcBef>
              <a:buNone/>
            </a:pPr>
            <a:endParaRPr sz="3600" b="1">
              <a:solidFill>
                <a:srgbClr val="002F8E"/>
              </a:solidFill>
              <a:latin typeface="Garamond"/>
              <a:ea typeface="Garamond"/>
              <a:cs typeface="Garamond"/>
              <a:sym typeface="Garamond"/>
            </a:endParaRPr>
          </a:p>
        </p:txBody>
      </p:sp>
      <p:sp>
        <p:nvSpPr>
          <p:cNvPr id="303" name="Shape 303"/>
          <p:cNvSpPr txBox="1"/>
          <p:nvPr/>
        </p:nvSpPr>
        <p:spPr>
          <a:xfrm>
            <a:off x="625797" y="1078136"/>
            <a:ext cx="10522039" cy="4735056"/>
          </a:xfrm>
          <a:prstGeom prst="rect">
            <a:avLst/>
          </a:prstGeom>
          <a:noFill/>
          <a:ln>
            <a:noFill/>
          </a:ln>
        </p:spPr>
        <p:txBody>
          <a:bodyPr lIns="91425" tIns="45700" rIns="91425" bIns="45700" anchor="t" anchorCtr="0">
            <a:noAutofit/>
          </a:bodyPr>
          <a:lstStyle/>
          <a:p>
            <a:pPr marL="342900" marR="0" lvl="0" indent="-342900" algn="r" rtl="1">
              <a:lnSpc>
                <a:spcPct val="150000"/>
              </a:lnSpc>
              <a:spcBef>
                <a:spcPts val="0"/>
              </a:spcBef>
              <a:buClr>
                <a:srgbClr val="181818"/>
              </a:buClr>
              <a:buSzPct val="100000"/>
              <a:buFont typeface="Arial"/>
              <a:buChar char="•"/>
            </a:pPr>
            <a:r>
              <a:rPr lang="x-none" sz="2000" dirty="0">
                <a:solidFill>
                  <a:srgbClr val="181818"/>
                </a:solidFill>
                <a:latin typeface="Arial"/>
                <a:ea typeface="Arial"/>
                <a:cs typeface="Arial"/>
                <a:sym typeface="Arial"/>
              </a:rPr>
              <a:t>יום סידורים פעם בחודש בזמן הקורס או הטירונות.</a:t>
            </a:r>
          </a:p>
          <a:p>
            <a:pPr marL="342900" marR="0" lvl="0" indent="-342900" algn="r" rtl="1">
              <a:lnSpc>
                <a:spcPct val="150000"/>
              </a:lnSpc>
              <a:spcBef>
                <a:spcPts val="0"/>
              </a:spcBef>
              <a:buClr>
                <a:srgbClr val="181818"/>
              </a:buClr>
              <a:buSzPct val="100000"/>
              <a:buFont typeface="Arial"/>
              <a:buChar char="•"/>
            </a:pPr>
            <a:r>
              <a:rPr lang="x-none" sz="2000" dirty="0">
                <a:solidFill>
                  <a:srgbClr val="181818"/>
                </a:solidFill>
                <a:latin typeface="Arial"/>
                <a:ea typeface="Arial"/>
                <a:cs typeface="Arial"/>
                <a:sym typeface="Arial"/>
              </a:rPr>
              <a:t>יום סידורים פעם בחודשיים בסדיר על פי החלטת מפקד.</a:t>
            </a:r>
          </a:p>
          <a:p>
            <a:pPr marL="342900" marR="0" lvl="0" indent="-342900" algn="r" rtl="1">
              <a:lnSpc>
                <a:spcPct val="150000"/>
              </a:lnSpc>
              <a:spcBef>
                <a:spcPts val="0"/>
              </a:spcBef>
              <a:buClr>
                <a:srgbClr val="181818"/>
              </a:buClr>
              <a:buSzPct val="100000"/>
              <a:buFont typeface="Arial"/>
              <a:buChar char="•"/>
            </a:pPr>
            <a:r>
              <a:rPr lang="he-IL" sz="2000" dirty="0">
                <a:solidFill>
                  <a:srgbClr val="181818"/>
                </a:solidFill>
                <a:latin typeface="Arial"/>
                <a:ea typeface="Arial"/>
                <a:cs typeface="Arial"/>
                <a:sym typeface="Arial"/>
              </a:rPr>
              <a:t>150</a:t>
            </a:r>
            <a:r>
              <a:rPr lang="x-none" sz="2000" dirty="0">
                <a:solidFill>
                  <a:srgbClr val="181818"/>
                </a:solidFill>
                <a:latin typeface="Arial"/>
                <a:ea typeface="Arial"/>
                <a:cs typeface="Arial"/>
                <a:sym typeface="Arial"/>
              </a:rPr>
              <a:t> ₪ בחוגר לקניות - אסור לקנות סיגריות ואלכוהול</a:t>
            </a:r>
            <a:r>
              <a:rPr lang="he-IL" sz="2000" dirty="0">
                <a:solidFill>
                  <a:srgbClr val="181818"/>
                </a:solidFill>
                <a:latin typeface="Arial"/>
                <a:ea typeface="Arial"/>
                <a:cs typeface="Arial"/>
                <a:sym typeface="Arial"/>
              </a:rPr>
              <a:t>, </a:t>
            </a:r>
            <a:r>
              <a:rPr lang="x-none" sz="2000" dirty="0">
                <a:solidFill>
                  <a:srgbClr val="181818"/>
                </a:solidFill>
                <a:latin typeface="Arial"/>
                <a:ea typeface="Arial"/>
                <a:cs typeface="Arial"/>
                <a:sym typeface="Arial"/>
              </a:rPr>
              <a:t>כסף שלא משתמשים בו- נמחק.</a:t>
            </a:r>
          </a:p>
          <a:p>
            <a:pPr marL="342900" marR="0" lvl="0" indent="-342900" algn="r" rtl="1">
              <a:lnSpc>
                <a:spcPct val="150000"/>
              </a:lnSpc>
              <a:spcBef>
                <a:spcPts val="0"/>
              </a:spcBef>
              <a:buClr>
                <a:srgbClr val="181818"/>
              </a:buClr>
              <a:buSzPct val="100000"/>
              <a:buFont typeface="Arial"/>
              <a:buChar char="•"/>
            </a:pPr>
            <a:r>
              <a:rPr lang="x-none" sz="2000" dirty="0">
                <a:solidFill>
                  <a:srgbClr val="181818"/>
                </a:solidFill>
                <a:latin typeface="Arial"/>
                <a:ea typeface="Arial"/>
                <a:cs typeface="Arial"/>
                <a:sym typeface="Arial"/>
              </a:rPr>
              <a:t>תווים בחגים השונים</a:t>
            </a:r>
            <a:r>
              <a:rPr lang="he-IL" sz="2000" dirty="0">
                <a:solidFill>
                  <a:srgbClr val="181818"/>
                </a:solidFill>
                <a:latin typeface="Arial"/>
                <a:ea typeface="Arial"/>
                <a:cs typeface="Arial"/>
                <a:sym typeface="Arial"/>
              </a:rPr>
              <a:t>, </a:t>
            </a:r>
            <a:r>
              <a:rPr lang="x-none" sz="2000" dirty="0">
                <a:solidFill>
                  <a:srgbClr val="181818"/>
                </a:solidFill>
                <a:latin typeface="Arial"/>
                <a:ea typeface="Arial"/>
                <a:cs typeface="Arial"/>
                <a:sym typeface="Arial"/>
              </a:rPr>
              <a:t>הסכום תלוי ברמת פעילות/תרומות.</a:t>
            </a:r>
          </a:p>
          <a:p>
            <a:pPr marL="342900" marR="0" lvl="0" indent="-342900" algn="r" rtl="1">
              <a:lnSpc>
                <a:spcPct val="150000"/>
              </a:lnSpc>
              <a:spcBef>
                <a:spcPts val="0"/>
              </a:spcBef>
              <a:buClr>
                <a:srgbClr val="181818"/>
              </a:buClr>
              <a:buSzPct val="100000"/>
              <a:buFont typeface="Arial"/>
              <a:buChar char="•"/>
            </a:pPr>
            <a:r>
              <a:rPr lang="x-none" sz="2000" dirty="0">
                <a:solidFill>
                  <a:srgbClr val="181818"/>
                </a:solidFill>
                <a:latin typeface="Arial"/>
                <a:ea typeface="Arial"/>
                <a:cs typeface="Arial"/>
                <a:sym typeface="Arial"/>
              </a:rPr>
              <a:t>יציאה מוקדמת בימי ו' וחג</a:t>
            </a:r>
            <a:r>
              <a:rPr lang="he-IL" sz="2000" dirty="0">
                <a:solidFill>
                  <a:srgbClr val="181818"/>
                </a:solidFill>
                <a:latin typeface="Arial"/>
                <a:ea typeface="Arial"/>
                <a:cs typeface="Arial"/>
                <a:sym typeface="Arial"/>
              </a:rPr>
              <a:t>, </a:t>
            </a:r>
            <a:r>
              <a:rPr lang="x-none" sz="2000" dirty="0">
                <a:solidFill>
                  <a:srgbClr val="181818"/>
                </a:solidFill>
                <a:latin typeface="Arial"/>
                <a:ea typeface="Arial"/>
                <a:cs typeface="Arial"/>
                <a:sym typeface="Arial"/>
              </a:rPr>
              <a:t>הגעה עד</a:t>
            </a:r>
            <a:r>
              <a:rPr lang="he-IL" sz="2000" dirty="0">
                <a:solidFill>
                  <a:srgbClr val="181818"/>
                </a:solidFill>
                <a:latin typeface="Arial"/>
                <a:ea typeface="Arial"/>
                <a:cs typeface="Arial"/>
                <a:sym typeface="Arial"/>
              </a:rPr>
              <a:t> </a:t>
            </a:r>
            <a:r>
              <a:rPr lang="x-none" sz="2000" dirty="0">
                <a:solidFill>
                  <a:srgbClr val="181818"/>
                </a:solidFill>
                <a:latin typeface="Arial"/>
                <a:ea typeface="Arial"/>
                <a:cs typeface="Arial"/>
                <a:sym typeface="Arial"/>
              </a:rPr>
              <a:t>12</a:t>
            </a:r>
            <a:r>
              <a:rPr lang="he-IL" sz="2000" dirty="0">
                <a:solidFill>
                  <a:srgbClr val="181818"/>
                </a:solidFill>
                <a:latin typeface="Arial"/>
                <a:ea typeface="Arial"/>
                <a:cs typeface="Arial"/>
                <a:sym typeface="Arial"/>
              </a:rPr>
              <a:t> </a:t>
            </a:r>
            <a:r>
              <a:rPr lang="x-none" sz="2000" dirty="0">
                <a:solidFill>
                  <a:srgbClr val="181818"/>
                </a:solidFill>
                <a:latin typeface="Arial"/>
                <a:ea typeface="Arial"/>
                <a:cs typeface="Arial"/>
                <a:sym typeface="Arial"/>
              </a:rPr>
              <a:t>הביתה</a:t>
            </a:r>
            <a:r>
              <a:rPr lang="he-IL" sz="2000" dirty="0">
                <a:solidFill>
                  <a:srgbClr val="181818"/>
                </a:solidFill>
                <a:latin typeface="Arial"/>
                <a:ea typeface="Arial"/>
                <a:cs typeface="Arial"/>
                <a:sym typeface="Arial"/>
              </a:rPr>
              <a:t>.</a:t>
            </a:r>
            <a:endParaRPr lang="x-none" sz="2000" dirty="0">
              <a:solidFill>
                <a:srgbClr val="181818"/>
              </a:solidFill>
              <a:latin typeface="Arial"/>
              <a:ea typeface="Arial"/>
              <a:cs typeface="Arial"/>
              <a:sym typeface="Arial"/>
            </a:endParaRPr>
          </a:p>
          <a:p>
            <a:pPr marL="342900" marR="0" lvl="0" indent="-342900" algn="r" rtl="1">
              <a:lnSpc>
                <a:spcPct val="150000"/>
              </a:lnSpc>
              <a:spcBef>
                <a:spcPts val="0"/>
              </a:spcBef>
              <a:buClr>
                <a:srgbClr val="181818"/>
              </a:buClr>
              <a:buSzPct val="100000"/>
              <a:buFont typeface="Arial"/>
              <a:buChar char="•"/>
            </a:pPr>
            <a:r>
              <a:rPr lang="x-none" sz="2000" dirty="0">
                <a:solidFill>
                  <a:srgbClr val="181818"/>
                </a:solidFill>
                <a:latin typeface="Arial"/>
                <a:ea typeface="Arial"/>
                <a:cs typeface="Arial"/>
                <a:sym typeface="Arial"/>
              </a:rPr>
              <a:t>סדנת משתחררים בסיום השירות. </a:t>
            </a:r>
          </a:p>
          <a:p>
            <a:pPr marL="342900" marR="0" lvl="0" indent="-342900" algn="r" rtl="1">
              <a:lnSpc>
                <a:spcPct val="150000"/>
              </a:lnSpc>
              <a:spcBef>
                <a:spcPts val="0"/>
              </a:spcBef>
              <a:buClr>
                <a:srgbClr val="181818"/>
              </a:buClr>
              <a:buSzPct val="100000"/>
              <a:buFont typeface="Arial"/>
              <a:buChar char="•"/>
            </a:pPr>
            <a:r>
              <a:rPr lang="x-none" sz="2000" dirty="0">
                <a:solidFill>
                  <a:srgbClr val="181818"/>
                </a:solidFill>
                <a:latin typeface="Arial"/>
                <a:ea typeface="Arial"/>
                <a:cs typeface="Arial"/>
                <a:sym typeface="Arial"/>
              </a:rPr>
              <a:t>משאית להעברת ציוד מהיחידה </a:t>
            </a:r>
            <a:r>
              <a:rPr lang="he-IL" sz="2000" dirty="0">
                <a:solidFill>
                  <a:srgbClr val="181818"/>
                </a:solidFill>
                <a:latin typeface="Arial"/>
                <a:ea typeface="Arial"/>
                <a:cs typeface="Arial"/>
                <a:sym typeface="Arial"/>
              </a:rPr>
              <a:t>(</a:t>
            </a:r>
            <a:r>
              <a:rPr lang="x-none" sz="2000" dirty="0">
                <a:solidFill>
                  <a:srgbClr val="181818"/>
                </a:solidFill>
                <a:latin typeface="Arial"/>
                <a:ea typeface="Arial"/>
                <a:cs typeface="Arial"/>
                <a:sym typeface="Arial"/>
              </a:rPr>
              <a:t>אינה פקודה</a:t>
            </a:r>
            <a:r>
              <a:rPr lang="he-IL" sz="2000" dirty="0">
                <a:solidFill>
                  <a:srgbClr val="181818"/>
                </a:solidFill>
                <a:latin typeface="Arial"/>
                <a:ea typeface="Arial"/>
                <a:cs typeface="Arial"/>
                <a:sym typeface="Arial"/>
              </a:rPr>
              <a:t>)</a:t>
            </a:r>
            <a:r>
              <a:rPr lang="x-none" sz="2000" dirty="0">
                <a:solidFill>
                  <a:srgbClr val="181818"/>
                </a:solidFill>
                <a:latin typeface="Arial"/>
                <a:ea typeface="Arial"/>
                <a:cs typeface="Arial"/>
                <a:sym typeface="Arial"/>
              </a:rPr>
              <a:t> .</a:t>
            </a:r>
            <a:endParaRPr lang="he-IL" sz="2000" dirty="0">
              <a:solidFill>
                <a:srgbClr val="181818"/>
              </a:solidFill>
              <a:latin typeface="Arial"/>
              <a:ea typeface="Arial"/>
              <a:cs typeface="Arial"/>
              <a:sym typeface="Arial"/>
            </a:endParaRPr>
          </a:p>
          <a:p>
            <a:pPr marL="342900" marR="0" lvl="0" indent="-342900" algn="r" rtl="1">
              <a:lnSpc>
                <a:spcPct val="150000"/>
              </a:lnSpc>
              <a:spcBef>
                <a:spcPts val="0"/>
              </a:spcBef>
              <a:buClr>
                <a:srgbClr val="181818"/>
              </a:buClr>
              <a:buSzPct val="100000"/>
              <a:buFont typeface="Arial"/>
              <a:buChar char="•"/>
            </a:pPr>
            <a:r>
              <a:rPr lang="he-IL" sz="2000" dirty="0">
                <a:solidFill>
                  <a:srgbClr val="181818"/>
                </a:solidFill>
                <a:latin typeface="Arial"/>
                <a:ea typeface="Arial"/>
                <a:cs typeface="Arial"/>
                <a:sym typeface="Arial"/>
              </a:rPr>
              <a:t>חופשה מיוחדת למעבר דירה- אחת לשנת שירות למשך יומיים.</a:t>
            </a:r>
            <a:endParaRPr lang="x-none" sz="2000" dirty="0">
              <a:solidFill>
                <a:srgbClr val="181818"/>
              </a:solidFill>
              <a:latin typeface="Arial"/>
              <a:ea typeface="Arial"/>
              <a:cs typeface="Arial"/>
              <a:sym typeface="Arial"/>
            </a:endParaRPr>
          </a:p>
          <a:p>
            <a:pPr marL="342900" marR="0" lvl="0" indent="-342900" algn="r" rtl="1">
              <a:lnSpc>
                <a:spcPct val="150000"/>
              </a:lnSpc>
              <a:spcBef>
                <a:spcPts val="0"/>
              </a:spcBef>
              <a:buClr>
                <a:srgbClr val="181818"/>
              </a:buClr>
              <a:buSzPct val="100000"/>
              <a:buFont typeface="Arial"/>
              <a:buChar char="•"/>
            </a:pPr>
            <a:r>
              <a:rPr lang="x-none" sz="2000" dirty="0">
                <a:solidFill>
                  <a:srgbClr val="181818"/>
                </a:solidFill>
                <a:latin typeface="Arial"/>
                <a:ea typeface="Arial"/>
                <a:cs typeface="Arial"/>
                <a:sym typeface="Arial"/>
              </a:rPr>
              <a:t>דמי כלכלה רטרואקטיביים החל מיום המחלה הראשון</a:t>
            </a:r>
            <a:r>
              <a:rPr lang="he-IL" sz="2000" dirty="0">
                <a:solidFill>
                  <a:srgbClr val="181818"/>
                </a:solidFill>
                <a:latin typeface="Arial"/>
                <a:ea typeface="Arial"/>
                <a:cs typeface="Arial"/>
                <a:sym typeface="Arial"/>
              </a:rPr>
              <a:t>, במ</a:t>
            </a:r>
            <a:r>
              <a:rPr lang="x-none" sz="2000" dirty="0">
                <a:solidFill>
                  <a:srgbClr val="181818"/>
                </a:solidFill>
                <a:latin typeface="Arial"/>
                <a:ea typeface="Arial"/>
                <a:cs typeface="Arial"/>
                <a:sym typeface="Arial"/>
              </a:rPr>
              <a:t>קרה של חופשת מחלה במשך שלושה ימים ומעלה</a:t>
            </a:r>
            <a:r>
              <a:rPr lang="he-IL" sz="2000" dirty="0">
                <a:solidFill>
                  <a:srgbClr val="181818"/>
                </a:solidFill>
                <a:latin typeface="Arial"/>
                <a:ea typeface="Arial"/>
                <a:cs typeface="Arial"/>
                <a:sym typeface="Arial"/>
              </a:rPr>
              <a:t>, על סף 22 ₪ ליום</a:t>
            </a:r>
            <a:r>
              <a:rPr lang="x-none" sz="2000" dirty="0">
                <a:solidFill>
                  <a:srgbClr val="181818"/>
                </a:solidFill>
                <a:latin typeface="Arial"/>
                <a:ea typeface="Arial"/>
                <a:cs typeface="Arial"/>
                <a:sym typeface="Arial"/>
              </a:rPr>
              <a:t>.</a:t>
            </a:r>
            <a:endParaRPr lang="he-IL" sz="2000" dirty="0">
              <a:solidFill>
                <a:srgbClr val="181818"/>
              </a:solidFill>
              <a:latin typeface="Arial"/>
              <a:ea typeface="Arial"/>
              <a:cs typeface="Arial"/>
              <a:sym typeface="Arial"/>
            </a:endParaRPr>
          </a:p>
          <a:p>
            <a:pPr marL="342900" marR="0" lvl="0" indent="-342900" algn="r" rtl="1">
              <a:lnSpc>
                <a:spcPct val="150000"/>
              </a:lnSpc>
              <a:spcBef>
                <a:spcPts val="0"/>
              </a:spcBef>
              <a:buClr>
                <a:srgbClr val="181818"/>
              </a:buClr>
              <a:buSzPct val="100000"/>
              <a:buFont typeface="Arial"/>
              <a:buChar char="•"/>
            </a:pPr>
            <a:r>
              <a:rPr lang="he-IL" sz="2000" dirty="0">
                <a:solidFill>
                  <a:srgbClr val="181818"/>
                </a:solidFill>
                <a:latin typeface="Arial"/>
                <a:ea typeface="Arial"/>
                <a:cs typeface="Arial"/>
                <a:sym typeface="Arial"/>
              </a:rPr>
              <a:t>היתר עבודה- מגיע לכל חייל בודד באופן אוטומטי.</a:t>
            </a:r>
          </a:p>
          <a:p>
            <a:pPr marL="342900" marR="0" lvl="0" indent="-342900" algn="r" rtl="1">
              <a:lnSpc>
                <a:spcPct val="150000"/>
              </a:lnSpc>
              <a:spcBef>
                <a:spcPts val="0"/>
              </a:spcBef>
              <a:buClr>
                <a:srgbClr val="181818"/>
              </a:buClr>
              <a:buSzPct val="100000"/>
              <a:buFont typeface="Arial"/>
              <a:buChar char="•"/>
            </a:pPr>
            <a:r>
              <a:rPr lang="he-IL" sz="2000" dirty="0">
                <a:solidFill>
                  <a:srgbClr val="181818"/>
                </a:solidFill>
                <a:latin typeface="Arial"/>
                <a:ea typeface="Arial"/>
                <a:cs typeface="Arial"/>
                <a:sym typeface="Arial"/>
              </a:rPr>
              <a:t>טיפול שיניים </a:t>
            </a:r>
            <a:r>
              <a:rPr lang="he-IL" sz="2000" dirty="0" err="1">
                <a:solidFill>
                  <a:srgbClr val="181818"/>
                </a:solidFill>
                <a:latin typeface="Arial"/>
                <a:ea typeface="Arial"/>
                <a:cs typeface="Arial"/>
                <a:sym typeface="Arial"/>
              </a:rPr>
              <a:t>פרוטטי</a:t>
            </a:r>
            <a:r>
              <a:rPr lang="he-IL" sz="2000" dirty="0">
                <a:solidFill>
                  <a:srgbClr val="181818"/>
                </a:solidFill>
                <a:latin typeface="Arial"/>
                <a:ea typeface="Arial"/>
                <a:cs typeface="Arial"/>
                <a:sym typeface="Arial"/>
              </a:rPr>
              <a:t>- זכאות לעד 2 טיפולי כתר/ שתל</a:t>
            </a:r>
            <a:endParaRPr lang="x-none" sz="2000" dirty="0">
              <a:solidFill>
                <a:srgbClr val="181818"/>
              </a:solidFill>
              <a:latin typeface="Arial"/>
              <a:ea typeface="Arial"/>
              <a:cs typeface="Arial"/>
              <a:sym typeface="Arial"/>
            </a:endParaRPr>
          </a:p>
        </p:txBody>
      </p:sp>
      <p:sp>
        <p:nvSpPr>
          <p:cNvPr id="304" name="Shape 304"/>
          <p:cNvSpPr txBox="1"/>
          <p:nvPr/>
        </p:nvSpPr>
        <p:spPr>
          <a:xfrm>
            <a:off x="2295694" y="301847"/>
            <a:ext cx="8229600" cy="1143000"/>
          </a:xfrm>
          <a:prstGeom prst="rect">
            <a:avLst/>
          </a:prstGeom>
          <a:noFill/>
          <a:ln>
            <a:noFill/>
          </a:ln>
        </p:spPr>
        <p:txBody>
          <a:bodyPr lIns="91425" tIns="45700" rIns="91425" bIns="45700" anchor="t" anchorCtr="0">
            <a:noAutofit/>
          </a:bodyPr>
          <a:lstStyle/>
          <a:p>
            <a:pPr marL="640080" marR="0" lvl="0" indent="-462280" algn="ctr" rtl="1">
              <a:spcBef>
                <a:spcPts val="0"/>
              </a:spcBef>
              <a:buClr>
                <a:srgbClr val="B68D1F"/>
              </a:buClr>
              <a:buSzPct val="25000"/>
              <a:buFont typeface="Georgia"/>
              <a:buNone/>
            </a:pPr>
            <a:r>
              <a:rPr lang="x-none" sz="4000" b="1" i="0" u="sng" dirty="0">
                <a:solidFill>
                  <a:srgbClr val="00B0F0"/>
                </a:solidFill>
                <a:latin typeface="Arial"/>
                <a:ea typeface="Arial"/>
                <a:cs typeface="Arial"/>
                <a:sym typeface="Arial"/>
              </a:rPr>
              <a:t>למה זכאי חייל בודד?</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1431490" y="476673"/>
            <a:ext cx="9180702" cy="5546326"/>
          </a:xfrm>
          <a:prstGeom prst="rect">
            <a:avLst/>
          </a:prstGeom>
          <a:noFill/>
          <a:ln>
            <a:noFill/>
          </a:ln>
        </p:spPr>
        <p:txBody>
          <a:bodyPr lIns="91425" tIns="45700" rIns="91425" bIns="45700" anchor="t" anchorCtr="0">
            <a:noAutofit/>
          </a:bodyPr>
          <a:lstStyle/>
          <a:p>
            <a:pPr marL="342900" marR="0" lvl="0" indent="-342900" algn="r" rtl="1">
              <a:lnSpc>
                <a:spcPct val="80000"/>
              </a:lnSpc>
              <a:spcBef>
                <a:spcPts val="0"/>
              </a:spcBef>
              <a:spcAft>
                <a:spcPts val="0"/>
              </a:spcAft>
              <a:buClr>
                <a:schemeClr val="accent1"/>
              </a:buClr>
              <a:buSzPct val="116045"/>
              <a:buFont typeface="Arial"/>
              <a:buNone/>
            </a:pPr>
            <a:endParaRPr sz="2220" b="0" i="0" u="none" strike="noStrike" cap="none" dirty="0">
              <a:solidFill>
                <a:srgbClr val="181818"/>
              </a:solidFill>
              <a:latin typeface="Arial"/>
              <a:ea typeface="Arial"/>
              <a:cs typeface="Arial"/>
              <a:sym typeface="Arial"/>
            </a:endParaRPr>
          </a:p>
          <a:p>
            <a:pPr marL="342900" marR="0" lvl="0" indent="-342900" algn="r" rtl="1">
              <a:lnSpc>
                <a:spcPct val="80000"/>
              </a:lnSpc>
              <a:spcBef>
                <a:spcPts val="1044"/>
              </a:spcBef>
              <a:spcAft>
                <a:spcPts val="0"/>
              </a:spcAft>
              <a:buClr>
                <a:schemeClr val="accent1"/>
              </a:buClr>
              <a:buSzPct val="116045"/>
              <a:buFont typeface="Arial"/>
              <a:buNone/>
            </a:pPr>
            <a:endParaRPr sz="2220" b="0" i="0" u="none" strike="noStrike" cap="none" dirty="0">
              <a:solidFill>
                <a:srgbClr val="181818"/>
              </a:solidFill>
              <a:latin typeface="Arial"/>
              <a:ea typeface="Arial"/>
              <a:cs typeface="Arial"/>
              <a:sym typeface="Arial"/>
            </a:endParaRPr>
          </a:p>
          <a:p>
            <a:pPr marL="285750" marR="0" lvl="0" indent="-285750" algn="r" rtl="1">
              <a:lnSpc>
                <a:spcPct val="130000"/>
              </a:lnSpc>
              <a:spcBef>
                <a:spcPts val="1044"/>
              </a:spcBef>
              <a:spcAft>
                <a:spcPts val="0"/>
              </a:spcAft>
              <a:buClr>
                <a:schemeClr val="accent1"/>
              </a:buClr>
              <a:buSzPct val="116045"/>
              <a:buFont typeface="Arial"/>
              <a:buChar char="•"/>
            </a:pPr>
            <a:r>
              <a:rPr lang="x-none" sz="2220" b="0" i="0" u="none" strike="noStrike" cap="none" dirty="0">
                <a:solidFill>
                  <a:srgbClr val="181818"/>
                </a:solidFill>
                <a:latin typeface="Arial"/>
                <a:ea typeface="Arial"/>
                <a:cs typeface="Arial"/>
                <a:sym typeface="Arial"/>
              </a:rPr>
              <a:t> 30 יום מיוחדת חו"ל בכל שנת שירות.</a:t>
            </a:r>
          </a:p>
          <a:p>
            <a:pPr marL="285750" marR="0" lvl="0" indent="-285750" algn="r" rtl="1">
              <a:lnSpc>
                <a:spcPct val="130000"/>
              </a:lnSpc>
              <a:spcBef>
                <a:spcPts val="1044"/>
              </a:spcBef>
              <a:spcAft>
                <a:spcPts val="0"/>
              </a:spcAft>
              <a:buClr>
                <a:schemeClr val="accent1"/>
              </a:buClr>
              <a:buSzPct val="116045"/>
              <a:buFont typeface="Arial"/>
              <a:buChar char="•"/>
            </a:pPr>
            <a:r>
              <a:rPr lang="x-none" sz="2220" b="0" i="0" u="none" strike="noStrike" cap="none" dirty="0">
                <a:solidFill>
                  <a:srgbClr val="181818"/>
                </a:solidFill>
                <a:latin typeface="Arial"/>
                <a:ea typeface="Arial"/>
                <a:cs typeface="Arial"/>
                <a:sym typeface="Arial"/>
              </a:rPr>
              <a:t>חופשה מיוחדת כאשר ההורים מבקרים בארץ</a:t>
            </a:r>
            <a:r>
              <a:rPr lang="he-IL" sz="2220" b="0" i="0" u="none" strike="noStrike" cap="none" dirty="0">
                <a:solidFill>
                  <a:srgbClr val="181818"/>
                </a:solidFill>
                <a:latin typeface="Arial"/>
                <a:ea typeface="Arial"/>
                <a:cs typeface="Arial"/>
                <a:sym typeface="Arial"/>
              </a:rPr>
              <a:t>-</a:t>
            </a:r>
            <a:r>
              <a:rPr lang="x-none" sz="2220" b="0" i="0" u="none" strike="noStrike" cap="none" dirty="0">
                <a:solidFill>
                  <a:srgbClr val="181818"/>
                </a:solidFill>
                <a:latin typeface="Arial"/>
                <a:ea typeface="Arial"/>
                <a:cs typeface="Arial"/>
                <a:sym typeface="Arial"/>
              </a:rPr>
              <a:t> 8 ימים בשנה </a:t>
            </a:r>
            <a:r>
              <a:rPr lang="he-IL" sz="2220" b="0" i="0" u="none" strike="noStrike" cap="none" dirty="0">
                <a:solidFill>
                  <a:srgbClr val="181818"/>
                </a:solidFill>
                <a:latin typeface="Arial"/>
                <a:ea typeface="Arial"/>
                <a:cs typeface="Arial"/>
                <a:sym typeface="Arial"/>
              </a:rPr>
              <a:t>(</a:t>
            </a:r>
            <a:r>
              <a:rPr lang="x-none" sz="2220" b="0" i="0" u="none" strike="noStrike" cap="none" dirty="0">
                <a:solidFill>
                  <a:srgbClr val="181818"/>
                </a:solidFill>
                <a:latin typeface="Arial"/>
                <a:ea typeface="Arial"/>
                <a:cs typeface="Arial"/>
                <a:sym typeface="Arial"/>
              </a:rPr>
              <a:t>אורך החופשה תלוי במפקד</a:t>
            </a:r>
            <a:r>
              <a:rPr lang="he-IL" sz="2220" b="0" i="0" u="none" strike="noStrike" cap="none" dirty="0">
                <a:solidFill>
                  <a:srgbClr val="181818"/>
                </a:solidFill>
                <a:latin typeface="Arial"/>
                <a:ea typeface="Arial"/>
                <a:cs typeface="Arial"/>
                <a:sym typeface="Arial"/>
              </a:rPr>
              <a:t>, </a:t>
            </a:r>
            <a:r>
              <a:rPr lang="x-none" sz="2220" b="0" i="0" u="none" strike="noStrike" cap="none" dirty="0">
                <a:solidFill>
                  <a:srgbClr val="181818"/>
                </a:solidFill>
                <a:latin typeface="Arial"/>
                <a:ea typeface="Arial"/>
                <a:cs typeface="Arial"/>
                <a:sym typeface="Arial"/>
              </a:rPr>
              <a:t>שישי-שבת וחג נחשבים כחלק מהחופשה</a:t>
            </a:r>
            <a:r>
              <a:rPr lang="he-IL" sz="2220" b="0" i="0" u="none" strike="noStrike" cap="none" dirty="0">
                <a:solidFill>
                  <a:srgbClr val="181818"/>
                </a:solidFill>
                <a:latin typeface="Arial"/>
                <a:ea typeface="Arial"/>
                <a:cs typeface="Arial"/>
                <a:sym typeface="Arial"/>
              </a:rPr>
              <a:t>).</a:t>
            </a:r>
          </a:p>
          <a:p>
            <a:pPr marL="285750" marR="0" lvl="0" indent="-285750" algn="r" rtl="1">
              <a:lnSpc>
                <a:spcPct val="130000"/>
              </a:lnSpc>
              <a:spcBef>
                <a:spcPts val="1044"/>
              </a:spcBef>
              <a:spcAft>
                <a:spcPts val="0"/>
              </a:spcAft>
              <a:buClr>
                <a:schemeClr val="accent1"/>
              </a:buClr>
              <a:buSzPct val="116045"/>
              <a:buFont typeface="Arial"/>
              <a:buChar char="•"/>
            </a:pPr>
            <a:r>
              <a:rPr lang="x-none" sz="2220" b="0" i="0" u="none" strike="noStrike" cap="none" dirty="0">
                <a:solidFill>
                  <a:srgbClr val="181818"/>
                </a:solidFill>
                <a:latin typeface="Arial"/>
                <a:ea typeface="Arial"/>
                <a:cs typeface="Arial"/>
                <a:sym typeface="Arial"/>
              </a:rPr>
              <a:t>הטסת חירום</a:t>
            </a:r>
            <a:r>
              <a:rPr lang="he-IL" sz="2220" dirty="0">
                <a:solidFill>
                  <a:srgbClr val="181818"/>
                </a:solidFill>
                <a:latin typeface="Arial"/>
                <a:ea typeface="Arial"/>
                <a:cs typeface="Arial"/>
                <a:sym typeface="Arial"/>
              </a:rPr>
              <a:t>- </a:t>
            </a:r>
            <a:r>
              <a:rPr lang="x-none" sz="2220" b="0" i="0" u="none" strike="noStrike" cap="none" dirty="0">
                <a:solidFill>
                  <a:srgbClr val="181818"/>
                </a:solidFill>
                <a:latin typeface="Arial"/>
                <a:ea typeface="Arial"/>
                <a:cs typeface="Arial"/>
                <a:sym typeface="Arial"/>
              </a:rPr>
              <a:t>30</a:t>
            </a:r>
            <a:r>
              <a:rPr lang="he-IL" sz="2220" b="0" i="0" u="none" strike="noStrike" cap="none" dirty="0">
                <a:solidFill>
                  <a:srgbClr val="181818"/>
                </a:solidFill>
                <a:latin typeface="Arial"/>
                <a:ea typeface="Arial"/>
                <a:cs typeface="Arial"/>
                <a:sym typeface="Arial"/>
              </a:rPr>
              <a:t> </a:t>
            </a:r>
            <a:r>
              <a:rPr lang="x-none" sz="2220" b="0" i="0" u="none" strike="noStrike" cap="none" dirty="0">
                <a:solidFill>
                  <a:srgbClr val="181818"/>
                </a:solidFill>
                <a:latin typeface="Arial"/>
                <a:ea typeface="Arial"/>
                <a:cs typeface="Arial"/>
                <a:sym typeface="Arial"/>
              </a:rPr>
              <a:t>ימי חופשה מיוחדת ומימון טיסה מלא במקרה ואחד מקרובי משפחה מדרגה ראשונה נפטר בחו"ל.</a:t>
            </a:r>
          </a:p>
          <a:p>
            <a:pPr marL="285750" marR="0" lvl="0" indent="-285750" algn="r" rtl="1">
              <a:lnSpc>
                <a:spcPct val="130000"/>
              </a:lnSpc>
              <a:spcBef>
                <a:spcPts val="1044"/>
              </a:spcBef>
              <a:spcAft>
                <a:spcPts val="0"/>
              </a:spcAft>
              <a:buClr>
                <a:schemeClr val="accent1"/>
              </a:buClr>
              <a:buSzPct val="116045"/>
              <a:buFont typeface="Arial"/>
              <a:buChar char="•"/>
            </a:pPr>
            <a:r>
              <a:rPr lang="x-none" sz="2220" b="0" i="0" u="sng" strike="noStrike" cap="none" dirty="0">
                <a:solidFill>
                  <a:srgbClr val="181818"/>
                </a:solidFill>
                <a:latin typeface="Arial"/>
                <a:ea typeface="Arial"/>
                <a:cs typeface="Arial"/>
                <a:sym typeface="Arial"/>
              </a:rPr>
              <a:t>זכאי להגיש בקשה למימון טיסה</a:t>
            </a:r>
            <a:r>
              <a:rPr lang="he-IL" sz="2220" b="0" i="0" u="sng" strike="noStrike" cap="none" dirty="0">
                <a:solidFill>
                  <a:srgbClr val="181818"/>
                </a:solidFill>
                <a:latin typeface="Arial"/>
                <a:ea typeface="Arial"/>
                <a:cs typeface="Arial"/>
                <a:sym typeface="Arial"/>
              </a:rPr>
              <a:t> (פעם אחת בשירות הצבאי- </a:t>
            </a:r>
            <a:r>
              <a:rPr lang="x-none" sz="2220" b="0" i="0" u="sng" strike="noStrike" cap="none" dirty="0">
                <a:solidFill>
                  <a:srgbClr val="181818"/>
                </a:solidFill>
                <a:latin typeface="Arial"/>
                <a:ea typeface="Arial"/>
                <a:cs typeface="Arial"/>
                <a:sym typeface="Arial"/>
              </a:rPr>
              <a:t>מומלץ להתחיל את התהליך</a:t>
            </a:r>
            <a:r>
              <a:rPr lang="he-IL" sz="2220" b="0" i="0" u="sng" strike="noStrike" cap="none" dirty="0">
                <a:solidFill>
                  <a:srgbClr val="181818"/>
                </a:solidFill>
                <a:latin typeface="Arial"/>
                <a:ea typeface="Arial"/>
                <a:cs typeface="Arial"/>
                <a:sym typeface="Arial"/>
              </a:rPr>
              <a:t> 3 </a:t>
            </a:r>
            <a:r>
              <a:rPr lang="x-none" sz="2220" b="0" i="0" u="sng" strike="noStrike" cap="none" dirty="0">
                <a:solidFill>
                  <a:srgbClr val="181818"/>
                </a:solidFill>
                <a:latin typeface="Arial"/>
                <a:ea typeface="Arial"/>
                <a:cs typeface="Arial"/>
                <a:sym typeface="Arial"/>
              </a:rPr>
              <a:t>חודשים לפני</a:t>
            </a:r>
            <a:r>
              <a:rPr lang="he-IL" sz="2220" b="0" i="0" u="sng" strike="noStrike" cap="none" dirty="0">
                <a:solidFill>
                  <a:srgbClr val="181818"/>
                </a:solidFill>
                <a:latin typeface="Arial"/>
                <a:ea typeface="Arial"/>
                <a:cs typeface="Arial"/>
                <a:sym typeface="Arial"/>
              </a:rPr>
              <a:t>)</a:t>
            </a:r>
            <a:r>
              <a:rPr lang="he-IL" sz="2220" u="sng" dirty="0">
                <a:solidFill>
                  <a:srgbClr val="181818"/>
                </a:solidFill>
                <a:latin typeface="Arial"/>
                <a:ea typeface="Arial"/>
                <a:cs typeface="Arial"/>
                <a:sym typeface="Arial"/>
              </a:rPr>
              <a:t>:</a:t>
            </a:r>
            <a:endParaRPr lang="x-none" sz="2220" b="0" i="0" u="sng" strike="noStrike" cap="none" dirty="0">
              <a:solidFill>
                <a:srgbClr val="181818"/>
              </a:solidFill>
              <a:latin typeface="Arial"/>
              <a:ea typeface="Arial"/>
              <a:cs typeface="Arial"/>
              <a:sym typeface="Arial"/>
            </a:endParaRPr>
          </a:p>
          <a:p>
            <a:pPr marL="742950" marR="0" lvl="1" indent="-285750" algn="r" rtl="1">
              <a:lnSpc>
                <a:spcPct val="80000"/>
              </a:lnSpc>
              <a:spcBef>
                <a:spcPts val="1044"/>
              </a:spcBef>
              <a:spcAft>
                <a:spcPts val="0"/>
              </a:spcAft>
              <a:buClr>
                <a:schemeClr val="accent1"/>
              </a:buClr>
              <a:buSzPct val="116045"/>
              <a:buFont typeface="Noto Sans Symbols"/>
              <a:buChar char="✓"/>
            </a:pPr>
            <a:r>
              <a:rPr lang="x-none" sz="2220" b="0" i="0" u="none" strike="noStrike" cap="none" dirty="0">
                <a:solidFill>
                  <a:srgbClr val="181818"/>
                </a:solidFill>
                <a:latin typeface="Arial"/>
                <a:ea typeface="Arial"/>
                <a:cs typeface="Arial"/>
                <a:sym typeface="Arial"/>
              </a:rPr>
              <a:t>לוחם זכאי לאחר</a:t>
            </a:r>
            <a:r>
              <a:rPr lang="he-IL" sz="2220" b="0" i="0" u="none" strike="noStrike" cap="none" dirty="0">
                <a:solidFill>
                  <a:srgbClr val="181818"/>
                </a:solidFill>
                <a:latin typeface="Arial"/>
                <a:ea typeface="Arial"/>
                <a:cs typeface="Arial"/>
                <a:sym typeface="Arial"/>
              </a:rPr>
              <a:t> 8 </a:t>
            </a:r>
            <a:r>
              <a:rPr lang="x-none" sz="2220" b="0" i="0" u="none" strike="noStrike" cap="none" dirty="0">
                <a:solidFill>
                  <a:srgbClr val="181818"/>
                </a:solidFill>
                <a:latin typeface="Arial"/>
                <a:ea typeface="Arial"/>
                <a:cs typeface="Arial"/>
                <a:sym typeface="Arial"/>
              </a:rPr>
              <a:t>חודשים או לאחר אימון מתקדם.</a:t>
            </a:r>
          </a:p>
          <a:p>
            <a:pPr marL="742950" marR="0" lvl="1" indent="-285750" algn="r" rtl="1">
              <a:lnSpc>
                <a:spcPct val="80000"/>
              </a:lnSpc>
              <a:spcBef>
                <a:spcPts val="1044"/>
              </a:spcBef>
              <a:spcAft>
                <a:spcPts val="0"/>
              </a:spcAft>
              <a:buClr>
                <a:schemeClr val="accent1"/>
              </a:buClr>
              <a:buSzPct val="116045"/>
              <a:buFont typeface="Noto Sans Symbols"/>
              <a:buChar char="✓"/>
            </a:pPr>
            <a:r>
              <a:rPr lang="x-none" sz="2220" b="0" i="0" u="none" strike="noStrike" cap="none" dirty="0">
                <a:solidFill>
                  <a:srgbClr val="181818"/>
                </a:solidFill>
                <a:latin typeface="Arial"/>
                <a:ea typeface="Arial"/>
                <a:cs typeface="Arial"/>
                <a:sym typeface="Arial"/>
              </a:rPr>
              <a:t>תומכ"ל לאחר שנה.</a:t>
            </a:r>
          </a:p>
          <a:p>
            <a:pPr marL="742950" marR="0" lvl="1" indent="-285750" algn="r" rtl="1">
              <a:lnSpc>
                <a:spcPct val="80000"/>
              </a:lnSpc>
              <a:spcBef>
                <a:spcPts val="1044"/>
              </a:spcBef>
              <a:spcAft>
                <a:spcPts val="0"/>
              </a:spcAft>
              <a:buClr>
                <a:schemeClr val="accent1"/>
              </a:buClr>
              <a:buSzPct val="116045"/>
              <a:buFont typeface="Noto Sans Symbols"/>
              <a:buChar char="✓"/>
            </a:pPr>
            <a:r>
              <a:rPr lang="x-none" sz="2220" b="0" i="0" u="none" strike="noStrike" cap="none" dirty="0">
                <a:solidFill>
                  <a:srgbClr val="181818"/>
                </a:solidFill>
                <a:latin typeface="Arial"/>
                <a:ea typeface="Arial"/>
                <a:cs typeface="Arial"/>
                <a:sym typeface="Arial"/>
              </a:rPr>
              <a:t>יתר החיילים לאחר השלמת מחצית השרות או לאחר</a:t>
            </a:r>
            <a:r>
              <a:rPr lang="he-IL" sz="2220" b="0" i="0" u="none" strike="noStrike" cap="none" dirty="0">
                <a:solidFill>
                  <a:srgbClr val="181818"/>
                </a:solidFill>
                <a:latin typeface="Arial"/>
                <a:ea typeface="Arial"/>
                <a:cs typeface="Arial"/>
                <a:sym typeface="Arial"/>
              </a:rPr>
              <a:t> 12 </a:t>
            </a:r>
            <a:r>
              <a:rPr lang="x-none" sz="2220" b="0" i="0" u="none" strike="noStrike" cap="none" dirty="0">
                <a:solidFill>
                  <a:srgbClr val="181818"/>
                </a:solidFill>
                <a:latin typeface="Arial"/>
                <a:ea typeface="Arial"/>
                <a:cs typeface="Arial"/>
                <a:sym typeface="Arial"/>
              </a:rPr>
              <a:t>חודשים </a:t>
            </a:r>
            <a:r>
              <a:rPr lang="he-IL" sz="2220" b="0" i="0" u="none" strike="noStrike" cap="none" dirty="0">
                <a:solidFill>
                  <a:srgbClr val="181818"/>
                </a:solidFill>
                <a:latin typeface="Arial"/>
                <a:ea typeface="Arial"/>
                <a:cs typeface="Arial"/>
                <a:sym typeface="Arial"/>
              </a:rPr>
              <a:t>(</a:t>
            </a:r>
            <a:r>
              <a:rPr lang="x-none" sz="2220" b="0" i="0" u="none" strike="noStrike" cap="none" dirty="0">
                <a:solidFill>
                  <a:srgbClr val="181818"/>
                </a:solidFill>
                <a:latin typeface="Arial"/>
                <a:ea typeface="Arial"/>
                <a:cs typeface="Arial"/>
                <a:sym typeface="Arial"/>
              </a:rPr>
              <a:t>גברי</a:t>
            </a:r>
            <a:r>
              <a:rPr lang="he-IL" sz="2220" b="0" i="0" u="none" strike="noStrike" cap="none" dirty="0">
                <a:solidFill>
                  <a:srgbClr val="181818"/>
                </a:solidFill>
                <a:latin typeface="Arial"/>
                <a:ea typeface="Arial"/>
                <a:cs typeface="Arial"/>
                <a:sym typeface="Arial"/>
              </a:rPr>
              <a:t>ם).</a:t>
            </a:r>
            <a:endParaRPr lang="en-US" sz="2220" b="0" i="0" u="none" strike="noStrike" cap="none" dirty="0">
              <a:solidFill>
                <a:srgbClr val="181818"/>
              </a:solidFill>
              <a:latin typeface="Arial"/>
              <a:ea typeface="Arial"/>
              <a:cs typeface="Arial"/>
              <a:sym typeface="Arial"/>
            </a:endParaRPr>
          </a:p>
          <a:p>
            <a:pPr marL="457200" marR="0" lvl="1" indent="0" algn="r" rtl="1">
              <a:lnSpc>
                <a:spcPct val="80000"/>
              </a:lnSpc>
              <a:spcBef>
                <a:spcPts val="1044"/>
              </a:spcBef>
              <a:spcAft>
                <a:spcPts val="0"/>
              </a:spcAft>
              <a:buClr>
                <a:schemeClr val="accent1"/>
              </a:buClr>
              <a:buSzPct val="116045"/>
              <a:buNone/>
            </a:pPr>
            <a:r>
              <a:rPr lang="en-US" sz="2220" b="0" i="0" u="none" strike="noStrike" cap="none" dirty="0">
                <a:solidFill>
                  <a:srgbClr val="181818"/>
                </a:solidFill>
                <a:latin typeface="Arial"/>
                <a:ea typeface="Arial"/>
                <a:cs typeface="Arial"/>
                <a:sym typeface="Arial"/>
              </a:rPr>
              <a:t>*</a:t>
            </a:r>
            <a:r>
              <a:rPr lang="he-IL" sz="2220" b="0" i="0" u="none" strike="noStrike" cap="none" dirty="0">
                <a:solidFill>
                  <a:srgbClr val="181818"/>
                </a:solidFill>
                <a:latin typeface="Arial"/>
                <a:ea typeface="Arial"/>
                <a:cs typeface="Arial"/>
                <a:sym typeface="Arial"/>
              </a:rPr>
              <a:t>חובה שיהיה דרכון בתוקף</a:t>
            </a:r>
            <a:endParaRPr sz="2220" b="0" i="0" u="none" strike="noStrike" cap="none" dirty="0">
              <a:solidFill>
                <a:srgbClr val="181818"/>
              </a:solidFill>
              <a:latin typeface="Arial"/>
              <a:ea typeface="Arial"/>
              <a:cs typeface="Arial"/>
              <a:sym typeface="Arial"/>
            </a:endParaRPr>
          </a:p>
          <a:p>
            <a:pPr marL="0" marR="0" lvl="0" indent="0" algn="r" rtl="1">
              <a:lnSpc>
                <a:spcPct val="130000"/>
              </a:lnSpc>
              <a:spcBef>
                <a:spcPts val="1044"/>
              </a:spcBef>
              <a:spcAft>
                <a:spcPts val="0"/>
              </a:spcAft>
              <a:buClr>
                <a:schemeClr val="accent1"/>
              </a:buClr>
              <a:buSzPct val="25000"/>
              <a:buFont typeface="Arial"/>
              <a:buNone/>
            </a:pPr>
            <a:endParaRPr sz="2220" b="0" i="0" u="none" strike="noStrike" cap="none" dirty="0">
              <a:solidFill>
                <a:srgbClr val="181818"/>
              </a:solidFill>
              <a:latin typeface="Arial"/>
              <a:ea typeface="Arial"/>
              <a:cs typeface="Arial"/>
              <a:sym typeface="Arial"/>
            </a:endParaRPr>
          </a:p>
          <a:p>
            <a:pPr marL="285750" marR="0" lvl="0" indent="-285750" algn="r" rtl="1">
              <a:lnSpc>
                <a:spcPct val="130000"/>
              </a:lnSpc>
              <a:spcBef>
                <a:spcPts val="1044"/>
              </a:spcBef>
              <a:spcAft>
                <a:spcPts val="0"/>
              </a:spcAft>
              <a:buClr>
                <a:schemeClr val="accent1"/>
              </a:buClr>
              <a:buSzPct val="116045"/>
              <a:buFont typeface="Arial"/>
              <a:buNone/>
            </a:pPr>
            <a:endParaRPr sz="2220" b="0" i="0" u="none" strike="noStrike" cap="none" dirty="0">
              <a:solidFill>
                <a:srgbClr val="181818"/>
              </a:solidFill>
              <a:latin typeface="Arial"/>
              <a:ea typeface="Arial"/>
              <a:cs typeface="Arial"/>
              <a:sym typeface="Arial"/>
            </a:endParaRPr>
          </a:p>
          <a:p>
            <a:pPr marL="285750" marR="0" lvl="0" indent="-285750" algn="r" rtl="1">
              <a:lnSpc>
                <a:spcPct val="130000"/>
              </a:lnSpc>
              <a:spcBef>
                <a:spcPts val="1044"/>
              </a:spcBef>
              <a:spcAft>
                <a:spcPts val="0"/>
              </a:spcAft>
              <a:buClr>
                <a:schemeClr val="accent1"/>
              </a:buClr>
              <a:buSzPct val="116045"/>
              <a:buFont typeface="Arial"/>
              <a:buNone/>
            </a:pPr>
            <a:endParaRPr sz="2220" b="0" i="0" u="none" strike="noStrike" cap="none" dirty="0">
              <a:solidFill>
                <a:srgbClr val="181818"/>
              </a:solidFill>
              <a:latin typeface="Arial"/>
              <a:ea typeface="Arial"/>
              <a:cs typeface="Arial"/>
              <a:sym typeface="Arial"/>
            </a:endParaRPr>
          </a:p>
        </p:txBody>
      </p:sp>
      <p:sp>
        <p:nvSpPr>
          <p:cNvPr id="314" name="Shape 314"/>
          <p:cNvSpPr txBox="1"/>
          <p:nvPr/>
        </p:nvSpPr>
        <p:spPr>
          <a:xfrm>
            <a:off x="796705" y="476672"/>
            <a:ext cx="10800345" cy="1143000"/>
          </a:xfrm>
          <a:prstGeom prst="rect">
            <a:avLst/>
          </a:prstGeom>
          <a:noFill/>
          <a:ln>
            <a:noFill/>
          </a:ln>
        </p:spPr>
        <p:txBody>
          <a:bodyPr lIns="91425" tIns="45700" rIns="91425" bIns="45700" anchor="t" anchorCtr="0">
            <a:noAutofit/>
          </a:bodyPr>
          <a:lstStyle/>
          <a:p>
            <a:pPr marL="640080" marR="0" lvl="0" indent="-462280" algn="r" rtl="1">
              <a:spcBef>
                <a:spcPts val="0"/>
              </a:spcBef>
              <a:buClr>
                <a:srgbClr val="B68D1F"/>
              </a:buClr>
              <a:buSzPct val="25000"/>
              <a:buFont typeface="Georgia"/>
              <a:buNone/>
            </a:pPr>
            <a:r>
              <a:rPr lang="x-none" sz="4000" b="1" i="0" u="sng" dirty="0">
                <a:solidFill>
                  <a:srgbClr val="00B0F0"/>
                </a:solidFill>
                <a:latin typeface="Arial"/>
                <a:ea typeface="Arial"/>
                <a:cs typeface="Arial"/>
                <a:sym typeface="Arial"/>
              </a:rPr>
              <a:t>מתי א</a:t>
            </a:r>
            <a:r>
              <a:rPr lang="he-IL" sz="4000" b="1" i="0" u="sng" dirty="0">
                <a:solidFill>
                  <a:srgbClr val="00B0F0"/>
                </a:solidFill>
                <a:latin typeface="Arial"/>
                <a:ea typeface="Arial"/>
                <a:cs typeface="Arial"/>
                <a:sym typeface="Arial"/>
              </a:rPr>
              <a:t>פשר</a:t>
            </a:r>
            <a:r>
              <a:rPr lang="x-none" sz="4000" b="1" i="0" u="sng" dirty="0">
                <a:solidFill>
                  <a:srgbClr val="00B0F0"/>
                </a:solidFill>
                <a:latin typeface="Arial"/>
                <a:ea typeface="Arial"/>
                <a:cs typeface="Arial"/>
                <a:sym typeface="Arial"/>
              </a:rPr>
              <a:t> לצאת לחופשה לראות את המשפחה?</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p:nvPr/>
        </p:nvSpPr>
        <p:spPr>
          <a:xfrm>
            <a:off x="3524300" y="1403913"/>
            <a:ext cx="7128792" cy="2846932"/>
          </a:xfrm>
          <a:prstGeom prst="rect">
            <a:avLst/>
          </a:prstGeom>
          <a:noFill/>
          <a:ln>
            <a:noFill/>
          </a:ln>
        </p:spPr>
        <p:txBody>
          <a:bodyPr lIns="91425" tIns="45700" rIns="91425" bIns="45700" anchor="t" anchorCtr="0">
            <a:noAutofit/>
          </a:bodyPr>
          <a:lstStyle/>
          <a:p>
            <a:pPr marL="342900" marR="0" lvl="0" indent="-342900" algn="r" rtl="1">
              <a:lnSpc>
                <a:spcPct val="150000"/>
              </a:lnSpc>
              <a:spcBef>
                <a:spcPts val="0"/>
              </a:spcBef>
              <a:buClr>
                <a:schemeClr val="dk2"/>
              </a:buClr>
              <a:buSzPct val="100000"/>
              <a:buFont typeface="Noto Sans Symbols"/>
              <a:buChar char="❖"/>
            </a:pPr>
            <a:r>
              <a:rPr lang="x-none" sz="2200">
                <a:solidFill>
                  <a:schemeClr val="dk2"/>
                </a:solidFill>
                <a:latin typeface="Arial"/>
                <a:ea typeface="Arial"/>
                <a:cs typeface="Arial"/>
                <a:sym typeface="Arial"/>
              </a:rPr>
              <a:t>לצבא יש ערוצי סיוע שונים לחיילים אשר זקוקים לכך.</a:t>
            </a:r>
          </a:p>
          <a:p>
            <a:pPr marL="342900" marR="0" lvl="0" indent="-342900" algn="r" rtl="1">
              <a:lnSpc>
                <a:spcPct val="150000"/>
              </a:lnSpc>
              <a:spcBef>
                <a:spcPts val="0"/>
              </a:spcBef>
              <a:buClr>
                <a:schemeClr val="dk2"/>
              </a:buClr>
              <a:buSzPct val="100000"/>
              <a:buFont typeface="Noto Sans Symbols"/>
              <a:buChar char="❖"/>
            </a:pPr>
            <a:r>
              <a:rPr lang="x-none" sz="2200">
                <a:solidFill>
                  <a:schemeClr val="dk2"/>
                </a:solidFill>
                <a:latin typeface="Arial"/>
                <a:ea typeface="Arial"/>
                <a:cs typeface="Arial"/>
                <a:sym typeface="Arial"/>
              </a:rPr>
              <a:t>יש לפנות למש"קית ת"ש ולמפקדים לעזרה.</a:t>
            </a:r>
          </a:p>
          <a:p>
            <a:pPr marL="0" marR="0" lvl="0" indent="0" algn="r" rtl="1">
              <a:lnSpc>
                <a:spcPct val="150000"/>
              </a:lnSpc>
              <a:spcBef>
                <a:spcPts val="0"/>
              </a:spcBef>
              <a:buNone/>
            </a:pPr>
            <a:endParaRPr sz="2200">
              <a:solidFill>
                <a:schemeClr val="dk2"/>
              </a:solidFill>
              <a:latin typeface="Arial"/>
              <a:ea typeface="Arial"/>
              <a:cs typeface="Arial"/>
              <a:sym typeface="Arial"/>
            </a:endParaRPr>
          </a:p>
          <a:p>
            <a:pPr marL="342900" marR="0" lvl="0" indent="-342900" algn="l" rtl="0">
              <a:spcBef>
                <a:spcPts val="0"/>
              </a:spcBef>
              <a:buClr>
                <a:schemeClr val="dk1"/>
              </a:buClr>
              <a:buFont typeface="Arial"/>
              <a:buNone/>
            </a:pPr>
            <a:endParaRPr sz="2400">
              <a:solidFill>
                <a:schemeClr val="dk2"/>
              </a:solidFill>
              <a:latin typeface="Garamond"/>
              <a:ea typeface="Garamond"/>
              <a:cs typeface="Garamond"/>
              <a:sym typeface="Garamond"/>
            </a:endParaRPr>
          </a:p>
          <a:p>
            <a:pPr marL="0" marR="0" lvl="0" indent="0" algn="l" rtl="0">
              <a:spcBef>
                <a:spcPts val="0"/>
              </a:spcBef>
              <a:buClr>
                <a:schemeClr val="dk1"/>
              </a:buClr>
              <a:buFont typeface="Arial"/>
              <a:buNone/>
            </a:pPr>
            <a:endParaRPr sz="2800">
              <a:solidFill>
                <a:schemeClr val="dk2"/>
              </a:solidFill>
              <a:latin typeface="Garamond"/>
              <a:ea typeface="Garamond"/>
              <a:cs typeface="Garamond"/>
              <a:sym typeface="Garamond"/>
            </a:endParaRPr>
          </a:p>
          <a:p>
            <a:pPr marL="0" marR="0" lvl="0" indent="0" algn="l" rtl="0">
              <a:spcBef>
                <a:spcPts val="0"/>
              </a:spcBef>
              <a:buClr>
                <a:schemeClr val="dk1"/>
              </a:buClr>
              <a:buFont typeface="Arial"/>
              <a:buNone/>
            </a:pPr>
            <a:endParaRPr sz="2800">
              <a:solidFill>
                <a:schemeClr val="dk2"/>
              </a:solidFill>
              <a:latin typeface="Garamond"/>
              <a:ea typeface="Garamond"/>
              <a:cs typeface="Garamond"/>
              <a:sym typeface="Garamond"/>
            </a:endParaRPr>
          </a:p>
        </p:txBody>
      </p:sp>
      <p:sp>
        <p:nvSpPr>
          <p:cNvPr id="323" name="Shape 323"/>
          <p:cNvSpPr txBox="1"/>
          <p:nvPr/>
        </p:nvSpPr>
        <p:spPr>
          <a:xfrm>
            <a:off x="1360568" y="426598"/>
            <a:ext cx="10185225" cy="1143000"/>
          </a:xfrm>
          <a:prstGeom prst="rect">
            <a:avLst/>
          </a:prstGeom>
          <a:noFill/>
          <a:ln>
            <a:noFill/>
          </a:ln>
        </p:spPr>
        <p:txBody>
          <a:bodyPr lIns="91425" tIns="45700" rIns="91425" bIns="45700" anchor="t" anchorCtr="0">
            <a:noAutofit/>
          </a:bodyPr>
          <a:lstStyle/>
          <a:p>
            <a:pPr marL="640080" marR="0" lvl="0" indent="-462280" algn="ctr" rtl="1">
              <a:spcBef>
                <a:spcPts val="0"/>
              </a:spcBef>
              <a:buClr>
                <a:srgbClr val="B68D1F"/>
              </a:buClr>
              <a:buSzPct val="25000"/>
              <a:buFont typeface="Georgia"/>
              <a:buNone/>
            </a:pPr>
            <a:r>
              <a:rPr lang="x-none" sz="4000" b="1" i="0" u="sng" dirty="0">
                <a:solidFill>
                  <a:srgbClr val="00B0F0"/>
                </a:solidFill>
                <a:latin typeface="Arial"/>
                <a:ea typeface="Arial"/>
                <a:cs typeface="Arial"/>
                <a:sym typeface="Arial"/>
              </a:rPr>
              <a:t>אם נכנס</a:t>
            </a:r>
            <a:r>
              <a:rPr lang="he-IL" sz="4000" b="1" i="0" u="sng" dirty="0">
                <a:solidFill>
                  <a:srgbClr val="00B0F0"/>
                </a:solidFill>
                <a:latin typeface="Arial"/>
                <a:ea typeface="Arial"/>
                <a:cs typeface="Arial"/>
                <a:sym typeface="Arial"/>
              </a:rPr>
              <a:t>ים</a:t>
            </a:r>
            <a:r>
              <a:rPr lang="x-none" sz="4000" b="1" i="0" u="sng" dirty="0">
                <a:solidFill>
                  <a:srgbClr val="00B0F0"/>
                </a:solidFill>
                <a:latin typeface="Arial"/>
                <a:ea typeface="Arial"/>
                <a:cs typeface="Arial"/>
                <a:sym typeface="Arial"/>
              </a:rPr>
              <a:t> למינוס, מי יכול לעזור?</a:t>
            </a:r>
          </a:p>
        </p:txBody>
      </p:sp>
      <p:sp>
        <p:nvSpPr>
          <p:cNvPr id="324" name="Shape 324"/>
          <p:cNvSpPr/>
          <p:nvPr/>
        </p:nvSpPr>
        <p:spPr>
          <a:xfrm>
            <a:off x="1953490" y="2878283"/>
            <a:ext cx="8655627" cy="2286000"/>
          </a:xfrm>
          <a:prstGeom prst="roundRect">
            <a:avLst>
              <a:gd name="adj" fmla="val 16667"/>
            </a:avLst>
          </a:prstGeom>
          <a:solidFill>
            <a:srgbClr val="99FF66"/>
          </a:solidFill>
          <a:ln w="38100" cap="flat" cmpd="sng">
            <a:solidFill>
              <a:srgbClr val="00B0F0"/>
            </a:solidFill>
            <a:prstDash val="solid"/>
            <a:round/>
            <a:headEnd type="none" w="med" len="med"/>
            <a:tailEnd type="none" w="med" len="med"/>
          </a:ln>
        </p:spPr>
        <p:txBody>
          <a:bodyPr lIns="91425" tIns="45700" rIns="91425" bIns="45700" anchor="ctr" anchorCtr="0">
            <a:noAutofit/>
          </a:bodyPr>
          <a:lstStyle/>
          <a:p>
            <a:pPr marL="0" marR="0" lvl="0" indent="0" algn="r" rtl="1">
              <a:lnSpc>
                <a:spcPct val="150000"/>
              </a:lnSpc>
              <a:spcBef>
                <a:spcPts val="0"/>
              </a:spcBef>
              <a:buSzPct val="25000"/>
              <a:buNone/>
            </a:pPr>
            <a:r>
              <a:rPr lang="x-none" sz="2000" b="1" u="sng" dirty="0">
                <a:solidFill>
                  <a:schemeClr val="dk1"/>
                </a:solidFill>
                <a:latin typeface="Arial"/>
                <a:ea typeface="Arial"/>
                <a:cs typeface="Arial"/>
                <a:sym typeface="Arial"/>
              </a:rPr>
              <a:t>האופציות הקיימות:</a:t>
            </a:r>
          </a:p>
          <a:p>
            <a:pPr marL="342900" marR="0" lvl="0" indent="-342900" algn="r" rtl="1">
              <a:lnSpc>
                <a:spcPct val="150000"/>
              </a:lnSpc>
              <a:spcBef>
                <a:spcPts val="0"/>
              </a:spcBef>
              <a:buClr>
                <a:schemeClr val="dk2"/>
              </a:buClr>
              <a:buSzPct val="100000"/>
              <a:buFont typeface="Arial"/>
              <a:buChar char="•"/>
            </a:pPr>
            <a:r>
              <a:rPr lang="x-none" sz="1800" dirty="0">
                <a:solidFill>
                  <a:schemeClr val="dk2"/>
                </a:solidFill>
                <a:latin typeface="Arial"/>
                <a:ea typeface="Arial"/>
                <a:cs typeface="Arial"/>
                <a:sym typeface="Arial"/>
              </a:rPr>
              <a:t>מענקים, קרנות סיוע או הלוואות</a:t>
            </a:r>
          </a:p>
          <a:p>
            <a:pPr marL="342900" marR="0" lvl="0" indent="-342900" algn="r" rtl="1">
              <a:lnSpc>
                <a:spcPct val="150000"/>
              </a:lnSpc>
              <a:spcBef>
                <a:spcPts val="0"/>
              </a:spcBef>
              <a:buClr>
                <a:schemeClr val="dk2"/>
              </a:buClr>
              <a:buSzPct val="100000"/>
              <a:buFont typeface="Arial"/>
              <a:buChar char="•"/>
            </a:pPr>
            <a:r>
              <a:rPr lang="x-none" sz="1800" dirty="0">
                <a:solidFill>
                  <a:schemeClr val="dk2"/>
                </a:solidFill>
                <a:latin typeface="Arial"/>
                <a:ea typeface="Arial"/>
                <a:cs typeface="Arial"/>
                <a:sym typeface="Arial"/>
              </a:rPr>
              <a:t>קופת מפקד </a:t>
            </a:r>
            <a:r>
              <a:rPr lang="he-IL" sz="1800" dirty="0">
                <a:solidFill>
                  <a:schemeClr val="dk2"/>
                </a:solidFill>
                <a:latin typeface="Arial"/>
                <a:ea typeface="Arial"/>
                <a:cs typeface="Arial"/>
                <a:sym typeface="Arial"/>
              </a:rPr>
              <a:t>(</a:t>
            </a:r>
            <a:r>
              <a:rPr lang="x-none" sz="1800" dirty="0">
                <a:solidFill>
                  <a:schemeClr val="dk2"/>
                </a:solidFill>
                <a:latin typeface="Arial"/>
                <a:ea typeface="Arial"/>
                <a:cs typeface="Arial"/>
                <a:sym typeface="Arial"/>
              </a:rPr>
              <a:t>ביחידות לוחמות</a:t>
            </a:r>
            <a:r>
              <a:rPr lang="he-IL" sz="1800" dirty="0">
                <a:solidFill>
                  <a:schemeClr val="dk2"/>
                </a:solidFill>
                <a:latin typeface="Arial"/>
                <a:ea typeface="Arial"/>
                <a:cs typeface="Arial"/>
                <a:sym typeface="Arial"/>
              </a:rPr>
              <a:t>)</a:t>
            </a:r>
            <a:endParaRPr lang="x-none" sz="1800" dirty="0">
              <a:solidFill>
                <a:schemeClr val="dk2"/>
              </a:solidFill>
              <a:latin typeface="Arial"/>
              <a:ea typeface="Arial"/>
              <a:cs typeface="Arial"/>
              <a:sym typeface="Arial"/>
            </a:endParaRPr>
          </a:p>
          <a:p>
            <a:pPr marL="342900" marR="0" lvl="0" indent="-342900" algn="r" rtl="1">
              <a:lnSpc>
                <a:spcPct val="150000"/>
              </a:lnSpc>
              <a:spcBef>
                <a:spcPts val="0"/>
              </a:spcBef>
              <a:buClr>
                <a:schemeClr val="dk2"/>
              </a:buClr>
              <a:buSzPct val="100000"/>
              <a:buFont typeface="Arial"/>
              <a:buChar char="•"/>
            </a:pPr>
            <a:r>
              <a:rPr lang="x-none" sz="1800" dirty="0">
                <a:solidFill>
                  <a:schemeClr val="dk2"/>
                </a:solidFill>
                <a:latin typeface="Arial"/>
                <a:ea typeface="Arial"/>
                <a:cs typeface="Arial"/>
                <a:sym typeface="Arial"/>
              </a:rPr>
              <a:t>חופשה מיוחדת לעבוד</a:t>
            </a:r>
          </a:p>
          <a:p>
            <a:pPr marL="342900" marR="0" lvl="0" indent="-342900" algn="r" rtl="1">
              <a:lnSpc>
                <a:spcPct val="150000"/>
              </a:lnSpc>
              <a:spcBef>
                <a:spcPts val="0"/>
              </a:spcBef>
              <a:buClr>
                <a:schemeClr val="dk2"/>
              </a:buClr>
              <a:buSzPct val="100000"/>
              <a:buFont typeface="Arial"/>
              <a:buChar char="•"/>
            </a:pPr>
            <a:r>
              <a:rPr lang="x-none" sz="1800" dirty="0">
                <a:solidFill>
                  <a:schemeClr val="dk2"/>
                </a:solidFill>
                <a:latin typeface="Arial"/>
                <a:ea typeface="Arial"/>
                <a:cs typeface="Arial"/>
                <a:sym typeface="Arial"/>
              </a:rPr>
              <a:t>היתר עבודה- מגיע לכל חייל בודד באופן אוטומטי, צריך לבקש מהמש"קית ת"ש אישור</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6" name="Shape 330">
            <a:extLst>
              <a:ext uri="{FF2B5EF4-FFF2-40B4-BE49-F238E27FC236}">
                <a16:creationId xmlns:a16="http://schemas.microsoft.com/office/drawing/2014/main" id="{C489C9C0-17B9-4D8D-9E4D-3099B16ADF6F}"/>
              </a:ext>
            </a:extLst>
          </p:cNvPr>
          <p:cNvSpPr txBox="1">
            <a:spLocks/>
          </p:cNvSpPr>
          <p:nvPr/>
        </p:nvSpPr>
        <p:spPr>
          <a:xfrm>
            <a:off x="2836109" y="1628950"/>
            <a:ext cx="8751887" cy="4525963"/>
          </a:xfrm>
          <a:prstGeom prst="rect">
            <a:avLst/>
          </a:prstGeom>
          <a:noFill/>
          <a:ln>
            <a:noFill/>
          </a:ln>
        </p:spPr>
        <p:txBody>
          <a:bodyPr vert="horz" lIns="91425" tIns="45700" rIns="91425" bIns="45700" rtlCol="0" anchor="t" anchorCtr="0">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285750" indent="-285750">
              <a:lnSpc>
                <a:spcPct val="150000"/>
              </a:lnSpc>
              <a:spcBef>
                <a:spcPts val="0"/>
              </a:spcBef>
              <a:buSzPct val="25000"/>
              <a:buFont typeface="Arial"/>
              <a:buNone/>
            </a:pPr>
            <a:r>
              <a:rPr lang="x-none" sz="2400" b="1">
                <a:solidFill>
                  <a:srgbClr val="181818"/>
                </a:solidFill>
                <a:latin typeface="Arial"/>
                <a:ea typeface="Arial"/>
                <a:cs typeface="Arial"/>
                <a:sym typeface="Arial"/>
              </a:rPr>
              <a:t>סיבות לצאת לחופשה מיוחדת </a:t>
            </a:r>
            <a:r>
              <a:rPr lang="he-IL" sz="2400" b="1">
                <a:solidFill>
                  <a:srgbClr val="181818"/>
                </a:solidFill>
                <a:latin typeface="Arial"/>
                <a:ea typeface="Arial"/>
                <a:cs typeface="Arial"/>
                <a:sym typeface="Arial"/>
              </a:rPr>
              <a:t>(</a:t>
            </a:r>
            <a:r>
              <a:rPr lang="x-none" sz="2400" b="1">
                <a:solidFill>
                  <a:srgbClr val="181818"/>
                </a:solidFill>
                <a:latin typeface="Arial"/>
                <a:ea typeface="Arial"/>
                <a:cs typeface="Arial"/>
                <a:sym typeface="Arial"/>
              </a:rPr>
              <a:t>עד</a:t>
            </a:r>
            <a:r>
              <a:rPr lang="he-IL" sz="2400" b="1">
                <a:solidFill>
                  <a:srgbClr val="181818"/>
                </a:solidFill>
                <a:latin typeface="Arial"/>
                <a:ea typeface="Arial"/>
                <a:cs typeface="Arial"/>
                <a:sym typeface="Arial"/>
              </a:rPr>
              <a:t> 30 </a:t>
            </a:r>
            <a:r>
              <a:rPr lang="x-none" sz="2400" b="1">
                <a:solidFill>
                  <a:srgbClr val="181818"/>
                </a:solidFill>
                <a:latin typeface="Arial"/>
                <a:ea typeface="Arial"/>
                <a:cs typeface="Arial"/>
                <a:sym typeface="Arial"/>
              </a:rPr>
              <a:t>ימי חופשה בשנה קלנדארית</a:t>
            </a:r>
            <a:r>
              <a:rPr lang="he-IL" sz="2400" b="1">
                <a:solidFill>
                  <a:srgbClr val="181818"/>
                </a:solidFill>
                <a:latin typeface="Arial"/>
                <a:ea typeface="Arial"/>
                <a:cs typeface="Arial"/>
                <a:sym typeface="Arial"/>
              </a:rPr>
              <a:t>)</a:t>
            </a:r>
            <a:r>
              <a:rPr lang="x-none" sz="2400" b="1">
                <a:solidFill>
                  <a:srgbClr val="181818"/>
                </a:solidFill>
                <a:latin typeface="Arial"/>
                <a:ea typeface="Arial"/>
                <a:cs typeface="Arial"/>
                <a:sym typeface="Arial"/>
              </a:rPr>
              <a:t> :</a:t>
            </a:r>
          </a:p>
          <a:p>
            <a:pPr marL="285750" indent="-285750">
              <a:lnSpc>
                <a:spcPct val="150000"/>
              </a:lnSpc>
              <a:spcBef>
                <a:spcPts val="1080"/>
              </a:spcBef>
              <a:buSzPct val="115000"/>
              <a:buFont typeface="Arial"/>
              <a:buAutoNum type="arabicPeriod"/>
            </a:pPr>
            <a:r>
              <a:rPr lang="x-none" sz="2400">
                <a:solidFill>
                  <a:srgbClr val="181818"/>
                </a:solidFill>
                <a:latin typeface="Arial"/>
                <a:ea typeface="Arial"/>
                <a:cs typeface="Arial"/>
                <a:sym typeface="Arial"/>
              </a:rPr>
              <a:t>כלכלית</a:t>
            </a:r>
          </a:p>
          <a:p>
            <a:pPr marL="285750" indent="-285750">
              <a:lnSpc>
                <a:spcPct val="150000"/>
              </a:lnSpc>
              <a:spcBef>
                <a:spcPts val="1080"/>
              </a:spcBef>
              <a:buSzPct val="115000"/>
              <a:buFont typeface="Arial"/>
              <a:buAutoNum type="arabicPeriod"/>
            </a:pPr>
            <a:r>
              <a:rPr lang="x-none" sz="2400">
                <a:solidFill>
                  <a:srgbClr val="181818"/>
                </a:solidFill>
                <a:latin typeface="Arial"/>
                <a:ea typeface="Arial"/>
                <a:cs typeface="Arial"/>
                <a:sym typeface="Arial"/>
              </a:rPr>
              <a:t>לימודים- בגרות, פסיכומטרי, מבחן למוסד אקדמאי</a:t>
            </a:r>
          </a:p>
          <a:p>
            <a:pPr marL="285750" indent="-285750">
              <a:lnSpc>
                <a:spcPct val="150000"/>
              </a:lnSpc>
              <a:spcBef>
                <a:spcPts val="1080"/>
              </a:spcBef>
              <a:buSzPct val="115000"/>
              <a:buFont typeface="Arial"/>
              <a:buAutoNum type="arabicPeriod"/>
            </a:pPr>
            <a:r>
              <a:rPr lang="x-none" sz="2400">
                <a:solidFill>
                  <a:srgbClr val="181818"/>
                </a:solidFill>
                <a:latin typeface="Arial"/>
                <a:ea typeface="Arial"/>
                <a:cs typeface="Arial"/>
                <a:sym typeface="Arial"/>
              </a:rPr>
              <a:t>יציאה לחו"ל לחייל בודד</a:t>
            </a:r>
          </a:p>
          <a:p>
            <a:pPr marL="285750" indent="-285750">
              <a:lnSpc>
                <a:spcPct val="150000"/>
              </a:lnSpc>
              <a:spcBef>
                <a:spcPts val="1080"/>
              </a:spcBef>
              <a:buSzPct val="115000"/>
              <a:buFont typeface="Arial"/>
              <a:buAutoNum type="arabicPeriod"/>
            </a:pPr>
            <a:r>
              <a:rPr lang="x-none" sz="2400">
                <a:solidFill>
                  <a:srgbClr val="181818"/>
                </a:solidFill>
                <a:latin typeface="Arial"/>
                <a:ea typeface="Arial"/>
                <a:cs typeface="Arial"/>
                <a:sym typeface="Arial"/>
              </a:rPr>
              <a:t>סיבה אישית אחרת</a:t>
            </a:r>
            <a:endParaRPr lang="x-none" sz="2400" dirty="0">
              <a:solidFill>
                <a:srgbClr val="181818"/>
              </a:solidFill>
              <a:latin typeface="Arial"/>
              <a:ea typeface="Arial"/>
              <a:cs typeface="Arial"/>
              <a:sym typeface="Arial"/>
            </a:endParaRPr>
          </a:p>
        </p:txBody>
      </p:sp>
      <p:sp>
        <p:nvSpPr>
          <p:cNvPr id="7" name="Shape 333">
            <a:extLst>
              <a:ext uri="{FF2B5EF4-FFF2-40B4-BE49-F238E27FC236}">
                <a16:creationId xmlns:a16="http://schemas.microsoft.com/office/drawing/2014/main" id="{BA08D316-080E-4D16-A203-ABD25EADC525}"/>
              </a:ext>
            </a:extLst>
          </p:cNvPr>
          <p:cNvSpPr txBox="1"/>
          <p:nvPr/>
        </p:nvSpPr>
        <p:spPr>
          <a:xfrm>
            <a:off x="1402771" y="703087"/>
            <a:ext cx="10185225" cy="1143000"/>
          </a:xfrm>
          <a:prstGeom prst="rect">
            <a:avLst/>
          </a:prstGeom>
          <a:noFill/>
          <a:ln>
            <a:noFill/>
          </a:ln>
        </p:spPr>
        <p:txBody>
          <a:bodyPr lIns="91425" tIns="45700" rIns="91425" bIns="45700" anchor="t" anchorCtr="0">
            <a:noAutofit/>
          </a:bodyPr>
          <a:lstStyle/>
          <a:p>
            <a:pPr marL="640080" marR="0" lvl="0" indent="-462280" algn="ctr" rtl="1">
              <a:spcBef>
                <a:spcPts val="0"/>
              </a:spcBef>
              <a:buClr>
                <a:srgbClr val="B68D1F"/>
              </a:buClr>
              <a:buSzPct val="25000"/>
              <a:buFont typeface="Georgia"/>
              <a:buNone/>
            </a:pPr>
            <a:r>
              <a:rPr lang="x-none" sz="4000" b="1" i="0" u="sng" dirty="0">
                <a:solidFill>
                  <a:srgbClr val="00B0F0"/>
                </a:solidFill>
                <a:latin typeface="Arial"/>
                <a:ea typeface="Arial"/>
                <a:cs typeface="Arial"/>
                <a:sym typeface="Arial"/>
              </a:rPr>
              <a:t>חופשה מיוחדת</a:t>
            </a:r>
          </a:p>
        </p:txBody>
      </p:sp>
    </p:spTree>
    <p:extLst>
      <p:ext uri="{BB962C8B-B14F-4D97-AF65-F5344CB8AC3E}">
        <p14:creationId xmlns:p14="http://schemas.microsoft.com/office/powerpoint/2010/main" val="355649526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 name="Shape 339">
            <a:extLst>
              <a:ext uri="{FF2B5EF4-FFF2-40B4-BE49-F238E27FC236}">
                <a16:creationId xmlns:a16="http://schemas.microsoft.com/office/drawing/2014/main" id="{12D19E2B-9484-4908-9E29-92A884092553}"/>
              </a:ext>
            </a:extLst>
          </p:cNvPr>
          <p:cNvSpPr txBox="1">
            <a:spLocks/>
          </p:cNvSpPr>
          <p:nvPr/>
        </p:nvSpPr>
        <p:spPr>
          <a:xfrm>
            <a:off x="1950243" y="375432"/>
            <a:ext cx="8291513" cy="1074738"/>
          </a:xfrm>
          <a:prstGeom prst="rect">
            <a:avLst/>
          </a:prstGeom>
          <a:noFill/>
          <a:ln>
            <a:noFill/>
          </a:ln>
        </p:spPr>
        <p:txBody>
          <a:bodyPr vert="horz" lIns="91425" tIns="45700" rIns="91425" bIns="45700" rtlCol="0" anchor="ctr" anchorCtr="0">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spcBef>
                <a:spcPts val="0"/>
              </a:spcBef>
              <a:buClr>
                <a:srgbClr val="92D050"/>
              </a:buClr>
              <a:buSzPct val="25000"/>
              <a:buFont typeface="Arial"/>
              <a:buNone/>
            </a:pPr>
            <a:r>
              <a:rPr lang="x-none" sz="4800" b="1" u="sng">
                <a:solidFill>
                  <a:srgbClr val="92D050"/>
                </a:solidFill>
                <a:latin typeface="Arial"/>
                <a:ea typeface="Arial"/>
                <a:cs typeface="Arial"/>
                <a:sym typeface="Arial"/>
              </a:rPr>
              <a:t>תשלומים נוספים</a:t>
            </a:r>
            <a:endParaRPr lang="x-none" sz="4800" b="1" u="sng" dirty="0">
              <a:solidFill>
                <a:srgbClr val="92D050"/>
              </a:solidFill>
              <a:latin typeface="Arial"/>
              <a:ea typeface="Arial"/>
              <a:cs typeface="Arial"/>
              <a:sym typeface="Arial"/>
            </a:endParaRPr>
          </a:p>
        </p:txBody>
      </p:sp>
      <p:sp>
        <p:nvSpPr>
          <p:cNvPr id="3" name="Shape 340">
            <a:extLst>
              <a:ext uri="{FF2B5EF4-FFF2-40B4-BE49-F238E27FC236}">
                <a16:creationId xmlns:a16="http://schemas.microsoft.com/office/drawing/2014/main" id="{0B12C2AA-9D87-4544-9159-E6D43E4C8E90}"/>
              </a:ext>
            </a:extLst>
          </p:cNvPr>
          <p:cNvSpPr txBox="1">
            <a:spLocks/>
          </p:cNvSpPr>
          <p:nvPr/>
        </p:nvSpPr>
        <p:spPr>
          <a:xfrm>
            <a:off x="0" y="1584325"/>
            <a:ext cx="9931400" cy="5356225"/>
          </a:xfrm>
          <a:prstGeom prst="rect">
            <a:avLst/>
          </a:prstGeom>
          <a:noFill/>
          <a:ln>
            <a:noFill/>
          </a:ln>
        </p:spPr>
        <p:txBody>
          <a:bodyPr vert="horz" lIns="91425" tIns="45700" rIns="91425" bIns="45700" rtlCol="0" anchor="t" anchorCtr="0">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spcBef>
                <a:spcPts val="0"/>
              </a:spcBef>
              <a:buSzPct val="25000"/>
              <a:buFont typeface="Arial"/>
              <a:buNone/>
            </a:pPr>
            <a:r>
              <a:rPr lang="he-IL" sz="2200">
                <a:solidFill>
                  <a:srgbClr val="262626"/>
                </a:solidFill>
                <a:latin typeface="Arial"/>
                <a:ea typeface="Arial"/>
                <a:cs typeface="Arial"/>
                <a:sym typeface="Arial"/>
              </a:rPr>
              <a:t>משרד הקליטה (לא קשור לסל קליטה): 540 ₪</a:t>
            </a:r>
          </a:p>
          <a:p>
            <a:pPr marL="0" indent="0">
              <a:lnSpc>
                <a:spcPct val="150000"/>
              </a:lnSpc>
              <a:spcBef>
                <a:spcPts val="1040"/>
              </a:spcBef>
              <a:buSzPct val="25000"/>
              <a:buFont typeface="Arial"/>
              <a:buNone/>
            </a:pPr>
            <a:r>
              <a:rPr lang="he-IL" sz="2200">
                <a:solidFill>
                  <a:srgbClr val="262626"/>
                </a:solidFill>
                <a:latin typeface="Arial"/>
                <a:ea typeface="Arial"/>
                <a:cs typeface="Arial"/>
                <a:sym typeface="Arial"/>
              </a:rPr>
              <a:t>משרד השיכון (יש לפנות לסניף של "עמידר" או "מתן חן"): 402 ₪</a:t>
            </a:r>
          </a:p>
          <a:p>
            <a:pPr marL="0" indent="0">
              <a:lnSpc>
                <a:spcPct val="150000"/>
              </a:lnSpc>
              <a:spcBef>
                <a:spcPts val="1040"/>
              </a:spcBef>
              <a:buSzPct val="25000"/>
              <a:buFont typeface="Arial"/>
              <a:buNone/>
            </a:pPr>
            <a:endParaRPr lang="he-IL" sz="2200">
              <a:solidFill>
                <a:srgbClr val="262626"/>
              </a:solidFill>
              <a:latin typeface="Arial"/>
              <a:ea typeface="Arial"/>
              <a:cs typeface="Arial"/>
              <a:sym typeface="Arial"/>
            </a:endParaRPr>
          </a:p>
          <a:p>
            <a:pPr marL="0" indent="0">
              <a:lnSpc>
                <a:spcPct val="150000"/>
              </a:lnSpc>
              <a:spcBef>
                <a:spcPts val="1040"/>
              </a:spcBef>
              <a:buSzPct val="25000"/>
              <a:buFont typeface="Arial"/>
              <a:buNone/>
            </a:pPr>
            <a:r>
              <a:rPr lang="he-IL" sz="2200" b="1" u="sng">
                <a:solidFill>
                  <a:srgbClr val="262626"/>
                </a:solidFill>
                <a:latin typeface="Arial"/>
                <a:ea typeface="Arial"/>
                <a:cs typeface="Arial"/>
                <a:sym typeface="Arial"/>
              </a:rPr>
              <a:t>לחייל ששוכר דירה מגיע: </a:t>
            </a:r>
          </a:p>
          <a:p>
            <a:pPr marL="0" indent="0">
              <a:lnSpc>
                <a:spcPct val="150000"/>
              </a:lnSpc>
              <a:spcBef>
                <a:spcPts val="1040"/>
              </a:spcBef>
              <a:buSzPct val="25000"/>
              <a:buFont typeface="Arial"/>
              <a:buNone/>
            </a:pPr>
            <a:r>
              <a:rPr lang="he-IL" sz="2200">
                <a:solidFill>
                  <a:srgbClr val="262626"/>
                </a:solidFill>
                <a:latin typeface="Arial"/>
                <a:ea typeface="Arial"/>
                <a:cs typeface="Arial"/>
                <a:sym typeface="Arial"/>
              </a:rPr>
              <a:t>הנחה בארנונה (ההנחה היא על החלק היחסי של החייל בדירה, עד 70 מ"ר): 100%</a:t>
            </a:r>
          </a:p>
          <a:p>
            <a:pPr marL="0" indent="0">
              <a:lnSpc>
                <a:spcPct val="150000"/>
              </a:lnSpc>
              <a:spcBef>
                <a:spcPts val="1040"/>
              </a:spcBef>
              <a:buSzPct val="25000"/>
              <a:buFont typeface="Arial"/>
              <a:buNone/>
            </a:pPr>
            <a:r>
              <a:rPr lang="he-IL" sz="2200">
                <a:solidFill>
                  <a:srgbClr val="262626"/>
                </a:solidFill>
                <a:latin typeface="Arial"/>
                <a:ea typeface="Arial"/>
                <a:cs typeface="Arial"/>
                <a:sym typeface="Arial"/>
              </a:rPr>
              <a:t>הנחה מחברת חשמל (החייל צריך להיות רשום על חוזה הדירה ועל חשבון החשמל, הצבא מעביר את המידע לחברת החשמל</a:t>
            </a:r>
            <a:r>
              <a:rPr lang="he-IL" sz="2200">
                <a:latin typeface="Arial"/>
                <a:ea typeface="Arial"/>
                <a:cs typeface="Arial"/>
                <a:sym typeface="Arial"/>
              </a:rPr>
              <a:t>): 50% על 400 וואט ראשונים</a:t>
            </a:r>
            <a:endParaRPr lang="he-IL" sz="2200">
              <a:solidFill>
                <a:srgbClr val="262626"/>
              </a:solidFill>
              <a:latin typeface="Arial"/>
              <a:ea typeface="Arial"/>
              <a:cs typeface="Arial"/>
              <a:sym typeface="Arial"/>
            </a:endParaRPr>
          </a:p>
          <a:p>
            <a:pPr marL="285750" indent="-285750" algn="l" rtl="0">
              <a:spcBef>
                <a:spcPts val="1080"/>
              </a:spcBef>
              <a:buSzPct val="115000"/>
              <a:buFont typeface="Arial"/>
              <a:buNone/>
            </a:pPr>
            <a:endParaRPr lang="he-IL" sz="2400">
              <a:solidFill>
                <a:srgbClr val="262626"/>
              </a:solidFill>
              <a:latin typeface="Garamond"/>
              <a:ea typeface="Garamond"/>
              <a:cs typeface="Garamond"/>
              <a:sym typeface="Garamond"/>
            </a:endParaRPr>
          </a:p>
          <a:p>
            <a:pPr marL="285750" indent="-285750" algn="l" rtl="0">
              <a:spcBef>
                <a:spcPts val="1080"/>
              </a:spcBef>
              <a:buSzPct val="115000"/>
              <a:buFont typeface="Arial"/>
              <a:buNone/>
            </a:pPr>
            <a:endParaRPr lang="he-IL" sz="2400">
              <a:solidFill>
                <a:srgbClr val="262626"/>
              </a:solidFill>
              <a:latin typeface="Garamond"/>
              <a:ea typeface="Garamond"/>
              <a:cs typeface="Garamond"/>
              <a:sym typeface="Garamond"/>
            </a:endParaRPr>
          </a:p>
          <a:p>
            <a:pPr marL="0" indent="0" algn="l" rtl="0">
              <a:spcBef>
                <a:spcPts val="1080"/>
              </a:spcBef>
              <a:buSzPct val="25000"/>
              <a:buFont typeface="Arial"/>
              <a:buNone/>
            </a:pPr>
            <a:endParaRPr lang="he-IL" sz="2400">
              <a:solidFill>
                <a:srgbClr val="262626"/>
              </a:solidFill>
              <a:latin typeface="Garamond"/>
              <a:ea typeface="Garamond"/>
              <a:cs typeface="Garamond"/>
              <a:sym typeface="Garamond"/>
            </a:endParaRPr>
          </a:p>
          <a:p>
            <a:pPr marL="0" indent="0" algn="l" rtl="0">
              <a:spcBef>
                <a:spcPts val="1080"/>
              </a:spcBef>
              <a:buSzPct val="25000"/>
              <a:buFont typeface="Arial"/>
              <a:buNone/>
            </a:pPr>
            <a:endParaRPr lang="he-IL" sz="2400">
              <a:solidFill>
                <a:srgbClr val="262626"/>
              </a:solidFill>
              <a:latin typeface="Garamond"/>
              <a:ea typeface="Garamond"/>
              <a:cs typeface="Garamond"/>
              <a:sym typeface="Garamond"/>
            </a:endParaRPr>
          </a:p>
          <a:p>
            <a:pPr marL="0" indent="0" algn="l" rtl="0">
              <a:spcBef>
                <a:spcPts val="1080"/>
              </a:spcBef>
              <a:buSzPct val="25000"/>
              <a:buFont typeface="Arial"/>
              <a:buNone/>
            </a:pPr>
            <a:endParaRPr lang="he-IL" sz="2400">
              <a:solidFill>
                <a:srgbClr val="262626"/>
              </a:solidFill>
              <a:latin typeface="Garamond"/>
              <a:ea typeface="Garamond"/>
              <a:cs typeface="Garamond"/>
              <a:sym typeface="Garamond"/>
            </a:endParaRPr>
          </a:p>
          <a:p>
            <a:pPr marL="0" indent="0" algn="l" rtl="0">
              <a:spcBef>
                <a:spcPts val="1080"/>
              </a:spcBef>
              <a:buSzPct val="25000"/>
              <a:buFont typeface="Arial"/>
              <a:buNone/>
            </a:pPr>
            <a:endParaRPr lang="he-IL" sz="2400">
              <a:solidFill>
                <a:srgbClr val="262626"/>
              </a:solidFill>
              <a:latin typeface="Garamond"/>
              <a:ea typeface="Garamond"/>
              <a:cs typeface="Garamond"/>
              <a:sym typeface="Garamond"/>
            </a:endParaRPr>
          </a:p>
          <a:p>
            <a:pPr marL="0" indent="0" algn="l" rtl="0">
              <a:spcBef>
                <a:spcPts val="1080"/>
              </a:spcBef>
              <a:buSzPct val="25000"/>
              <a:buFont typeface="Arial"/>
              <a:buNone/>
            </a:pPr>
            <a:endParaRPr lang="he-IL" sz="2400" dirty="0">
              <a:solidFill>
                <a:srgbClr val="262626"/>
              </a:solidFill>
              <a:latin typeface="Garamond"/>
              <a:ea typeface="Garamond"/>
              <a:cs typeface="Garamond"/>
              <a:sym typeface="Garamond"/>
            </a:endParaRPr>
          </a:p>
        </p:txBody>
      </p:sp>
    </p:spTree>
    <p:extLst>
      <p:ext uri="{BB962C8B-B14F-4D97-AF65-F5344CB8AC3E}">
        <p14:creationId xmlns:p14="http://schemas.microsoft.com/office/powerpoint/2010/main" val="415624280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 name="Shape 348">
            <a:extLst>
              <a:ext uri="{FF2B5EF4-FFF2-40B4-BE49-F238E27FC236}">
                <a16:creationId xmlns:a16="http://schemas.microsoft.com/office/drawing/2014/main" id="{E8EC1C88-1EC0-454A-8C20-0864FFC22617}"/>
              </a:ext>
            </a:extLst>
          </p:cNvPr>
          <p:cNvSpPr txBox="1">
            <a:spLocks/>
          </p:cNvSpPr>
          <p:nvPr/>
        </p:nvSpPr>
        <p:spPr>
          <a:xfrm>
            <a:off x="1295400" y="420419"/>
            <a:ext cx="9601200" cy="1303338"/>
          </a:xfrm>
          <a:prstGeom prst="rect">
            <a:avLst/>
          </a:prstGeom>
          <a:noFill/>
          <a:ln>
            <a:noFill/>
          </a:ln>
        </p:spPr>
        <p:txBody>
          <a:bodyPr vert="horz" lIns="91425" tIns="45700" rIns="91425" bIns="45700" rtlCol="0" anchor="ctr" anchorCtr="0">
            <a:noAutofit/>
          </a:bodyPr>
          <a:lst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spcBef>
                <a:spcPts val="0"/>
              </a:spcBef>
              <a:buClr>
                <a:srgbClr val="18E622"/>
              </a:buClr>
              <a:buSzPct val="25000"/>
              <a:buFont typeface="Arial"/>
              <a:buNone/>
            </a:pPr>
            <a:r>
              <a:rPr lang="x-none" sz="6000" b="1" u="sng">
                <a:solidFill>
                  <a:srgbClr val="18E622"/>
                </a:solidFill>
                <a:latin typeface="Arial"/>
                <a:ea typeface="Arial"/>
                <a:cs typeface="Arial"/>
                <a:sym typeface="Arial"/>
              </a:rPr>
              <a:t>משכורת חיילים בודדים</a:t>
            </a:r>
            <a:endParaRPr lang="x-none" sz="6000" b="1" u="sng" dirty="0">
              <a:solidFill>
                <a:srgbClr val="18E622"/>
              </a:solidFill>
              <a:latin typeface="Arial"/>
              <a:ea typeface="Arial"/>
              <a:cs typeface="Arial"/>
              <a:sym typeface="Arial"/>
            </a:endParaRPr>
          </a:p>
        </p:txBody>
      </p:sp>
      <p:graphicFrame>
        <p:nvGraphicFramePr>
          <p:cNvPr id="3" name="Shape 351">
            <a:extLst>
              <a:ext uri="{FF2B5EF4-FFF2-40B4-BE49-F238E27FC236}">
                <a16:creationId xmlns:a16="http://schemas.microsoft.com/office/drawing/2014/main" id="{1B89C5BA-768C-4E8A-BCCE-1EF68A887DFF}"/>
              </a:ext>
            </a:extLst>
          </p:cNvPr>
          <p:cNvGraphicFramePr/>
          <p:nvPr>
            <p:extLst>
              <p:ext uri="{D42A27DB-BD31-4B8C-83A1-F6EECF244321}">
                <p14:modId xmlns:p14="http://schemas.microsoft.com/office/powerpoint/2010/main" val="1628212668"/>
              </p:ext>
            </p:extLst>
          </p:nvPr>
        </p:nvGraphicFramePr>
        <p:xfrm>
          <a:off x="1217475" y="2636568"/>
          <a:ext cx="9757050" cy="2759411"/>
        </p:xfrm>
        <a:graphic>
          <a:graphicData uri="http://schemas.openxmlformats.org/drawingml/2006/table">
            <a:tbl>
              <a:tblPr firstRow="1" firstCol="1" bandRow="1">
                <a:noFill/>
                <a:tableStyleId>{B99A241A-01C2-4CFD-BC5C-213F68428C18}</a:tableStyleId>
              </a:tblPr>
              <a:tblGrid>
                <a:gridCol w="3792675">
                  <a:extLst>
                    <a:ext uri="{9D8B030D-6E8A-4147-A177-3AD203B41FA5}">
                      <a16:colId xmlns:a16="http://schemas.microsoft.com/office/drawing/2014/main" val="20000"/>
                    </a:ext>
                  </a:extLst>
                </a:gridCol>
                <a:gridCol w="1820980">
                  <a:extLst>
                    <a:ext uri="{9D8B030D-6E8A-4147-A177-3AD203B41FA5}">
                      <a16:colId xmlns:a16="http://schemas.microsoft.com/office/drawing/2014/main" val="20001"/>
                    </a:ext>
                  </a:extLst>
                </a:gridCol>
                <a:gridCol w="1753644">
                  <a:extLst>
                    <a:ext uri="{9D8B030D-6E8A-4147-A177-3AD203B41FA5}">
                      <a16:colId xmlns:a16="http://schemas.microsoft.com/office/drawing/2014/main" val="20002"/>
                    </a:ext>
                  </a:extLst>
                </a:gridCol>
                <a:gridCol w="2389751">
                  <a:extLst>
                    <a:ext uri="{9D8B030D-6E8A-4147-A177-3AD203B41FA5}">
                      <a16:colId xmlns:a16="http://schemas.microsoft.com/office/drawing/2014/main" val="20003"/>
                    </a:ext>
                  </a:extLst>
                </a:gridCol>
              </a:tblGrid>
              <a:tr h="235450">
                <a:tc>
                  <a:txBody>
                    <a:bodyPr/>
                    <a:lstStyle/>
                    <a:p>
                      <a:pPr marL="0" marR="0" lvl="0" indent="0" algn="l" rtl="1">
                        <a:spcBef>
                          <a:spcPts val="0"/>
                        </a:spcBef>
                        <a:buSzPct val="25000"/>
                        <a:buNone/>
                      </a:pPr>
                      <a:endParaRPr sz="1600" u="none" strike="noStrike" cap="none" dirty="0">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C000"/>
                    </a:solidFill>
                  </a:tcPr>
                </a:tc>
                <a:tc>
                  <a:txBody>
                    <a:bodyPr/>
                    <a:lstStyle/>
                    <a:p>
                      <a:pPr marL="0" marR="0" lvl="0" indent="0" algn="ctr" rtl="1">
                        <a:lnSpc>
                          <a:spcPct val="115000"/>
                        </a:lnSpc>
                        <a:spcBef>
                          <a:spcPts val="0"/>
                        </a:spcBef>
                        <a:spcAft>
                          <a:spcPts val="0"/>
                        </a:spcAft>
                        <a:buSzPct val="25000"/>
                        <a:buNone/>
                      </a:pPr>
                      <a:r>
                        <a:rPr lang="x-none" sz="1600" u="none" strike="noStrike" cap="none">
                          <a:solidFill>
                            <a:schemeClr val="dk1"/>
                          </a:solidFill>
                          <a:latin typeface="Arial"/>
                          <a:ea typeface="Arial"/>
                          <a:cs typeface="Arial"/>
                          <a:sym typeface="Arial"/>
                        </a:rPr>
                        <a:t>עורפי</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C000"/>
                    </a:solidFill>
                  </a:tcPr>
                </a:tc>
                <a:tc>
                  <a:txBody>
                    <a:bodyPr/>
                    <a:lstStyle/>
                    <a:p>
                      <a:pPr marL="0" marR="0" lvl="0" indent="0" algn="ctr" rtl="1">
                        <a:lnSpc>
                          <a:spcPct val="115000"/>
                        </a:lnSpc>
                        <a:spcBef>
                          <a:spcPts val="0"/>
                        </a:spcBef>
                        <a:spcAft>
                          <a:spcPts val="0"/>
                        </a:spcAft>
                        <a:buSzPct val="25000"/>
                        <a:buNone/>
                      </a:pPr>
                      <a:r>
                        <a:rPr lang="x-none" sz="1600" u="none" strike="noStrike" cap="none">
                          <a:solidFill>
                            <a:schemeClr val="dk1"/>
                          </a:solidFill>
                          <a:latin typeface="Arial"/>
                          <a:ea typeface="Arial"/>
                          <a:cs typeface="Arial"/>
                          <a:sym typeface="Arial"/>
                        </a:rPr>
                        <a:t>תומך לחימה</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C000"/>
                    </a:solidFill>
                  </a:tcPr>
                </a:tc>
                <a:tc>
                  <a:txBody>
                    <a:bodyPr/>
                    <a:lstStyle/>
                    <a:p>
                      <a:pPr marL="0" marR="0" lvl="0" indent="0" algn="ctr" rtl="1">
                        <a:lnSpc>
                          <a:spcPct val="115000"/>
                        </a:lnSpc>
                        <a:spcBef>
                          <a:spcPts val="0"/>
                        </a:spcBef>
                        <a:spcAft>
                          <a:spcPts val="0"/>
                        </a:spcAft>
                        <a:buSzPct val="25000"/>
                        <a:buNone/>
                      </a:pPr>
                      <a:r>
                        <a:rPr lang="x-none" sz="1600" u="none" strike="noStrike" cap="none">
                          <a:solidFill>
                            <a:schemeClr val="dk1"/>
                          </a:solidFill>
                          <a:latin typeface="Arial"/>
                          <a:ea typeface="Arial"/>
                          <a:cs typeface="Arial"/>
                          <a:sym typeface="Arial"/>
                        </a:rPr>
                        <a:t>לוחם</a:t>
                      </a:r>
                      <a:r>
                        <a:rPr lang="he-IL" sz="1600" u="none" strike="noStrike" cap="none" dirty="0">
                          <a:solidFill>
                            <a:schemeClr val="dk1"/>
                          </a:solidFill>
                          <a:latin typeface="Arial"/>
                          <a:ea typeface="Arial"/>
                          <a:cs typeface="Arial"/>
                          <a:sym typeface="Arial"/>
                        </a:rPr>
                        <a:t>(לאחר סיום טירונות)</a:t>
                      </a:r>
                      <a:endParaRPr lang="x-none" sz="1600"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31066">
                <a:tc>
                  <a:txBody>
                    <a:bodyPr/>
                    <a:lstStyle/>
                    <a:p>
                      <a:pPr marL="0" marR="0" lvl="0" indent="0" algn="ctr" rtl="1">
                        <a:lnSpc>
                          <a:spcPct val="115000"/>
                        </a:lnSpc>
                        <a:spcBef>
                          <a:spcPts val="0"/>
                        </a:spcBef>
                        <a:spcAft>
                          <a:spcPts val="0"/>
                        </a:spcAft>
                        <a:buSzPct val="25000"/>
                        <a:buNone/>
                      </a:pPr>
                      <a:r>
                        <a:rPr lang="x-none" sz="1400" u="none" strike="noStrike" cap="none">
                          <a:solidFill>
                            <a:schemeClr val="dk1"/>
                          </a:solidFill>
                          <a:latin typeface="Arial"/>
                          <a:ea typeface="Arial"/>
                          <a:cs typeface="Arial"/>
                          <a:sym typeface="Arial"/>
                        </a:rPr>
                        <a:t>שכר בסיס</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r>
                        <a:rPr lang="he-IL" b="1" dirty="0">
                          <a:latin typeface="Arial"/>
                          <a:ea typeface="Arial"/>
                          <a:cs typeface="Arial"/>
                          <a:sym typeface="Arial"/>
                        </a:rPr>
                        <a:t>1,261</a:t>
                      </a:r>
                      <a:endParaRPr lang="x-none" b="1" dirty="0">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r>
                        <a:rPr lang="he-IL" b="1" dirty="0">
                          <a:latin typeface="Arial"/>
                          <a:ea typeface="Arial"/>
                          <a:cs typeface="Arial"/>
                          <a:sym typeface="Arial"/>
                        </a:rPr>
                        <a:t>1,830</a:t>
                      </a:r>
                      <a:endParaRPr lang="x-none" b="1" dirty="0">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r>
                        <a:rPr lang="he-IL" b="1" dirty="0">
                          <a:latin typeface="Arial"/>
                          <a:ea typeface="Arial"/>
                          <a:cs typeface="Arial"/>
                          <a:sym typeface="Arial"/>
                        </a:rPr>
                        <a:t>2,515</a:t>
                      </a:r>
                      <a:endParaRPr lang="x-none" b="1" dirty="0">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extLst>
                  <a:ext uri="{0D108BD9-81ED-4DB2-BD59-A6C34878D82A}">
                    <a16:rowId xmlns:a16="http://schemas.microsoft.com/office/drawing/2014/main" val="10001"/>
                  </a:ext>
                </a:extLst>
              </a:tr>
              <a:tr h="324025">
                <a:tc>
                  <a:txBody>
                    <a:bodyPr/>
                    <a:lstStyle/>
                    <a:p>
                      <a:pPr marL="0" marR="0" lvl="0" indent="0" algn="ctr" rtl="1">
                        <a:lnSpc>
                          <a:spcPct val="115000"/>
                        </a:lnSpc>
                        <a:spcBef>
                          <a:spcPts val="0"/>
                        </a:spcBef>
                        <a:spcAft>
                          <a:spcPts val="0"/>
                        </a:spcAft>
                        <a:buSzPct val="25000"/>
                        <a:buNone/>
                      </a:pPr>
                      <a:endParaRPr lang="x-none" sz="1400" u="none" strike="noStrike" cap="none" dirty="0">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endParaRPr lang="x-none" sz="1400" b="1"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endParaRPr lang="x-none" sz="1400" b="1"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endParaRPr lang="x-none" sz="1400" b="1" u="none" strike="noStrike" cap="none" dirty="0">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extLst>
                  <a:ext uri="{0D108BD9-81ED-4DB2-BD59-A6C34878D82A}">
                    <a16:rowId xmlns:a16="http://schemas.microsoft.com/office/drawing/2014/main" val="10002"/>
                  </a:ext>
                </a:extLst>
              </a:tr>
              <a:tr h="320525">
                <a:tc>
                  <a:txBody>
                    <a:bodyPr/>
                    <a:lstStyle/>
                    <a:p>
                      <a:pPr marL="0" marR="0" lvl="0" indent="0" algn="ctr" rtl="1">
                        <a:lnSpc>
                          <a:spcPct val="115000"/>
                        </a:lnSpc>
                        <a:spcBef>
                          <a:spcPts val="0"/>
                        </a:spcBef>
                        <a:spcAft>
                          <a:spcPts val="0"/>
                        </a:spcAft>
                        <a:buSzPct val="25000"/>
                        <a:buNone/>
                      </a:pPr>
                      <a:endParaRPr lang="x-none" sz="1400" u="none" strike="noStrike" cap="none" dirty="0">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endParaRPr lang="x-none" sz="1400" b="1"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endParaRPr lang="x-none" sz="1400" b="1" u="none" strike="noStrike" cap="none">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endParaRPr lang="x-none" sz="1400" b="1" u="none" strike="noStrike" cap="none" dirty="0">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extLst>
                  <a:ext uri="{0D108BD9-81ED-4DB2-BD59-A6C34878D82A}">
                    <a16:rowId xmlns:a16="http://schemas.microsoft.com/office/drawing/2014/main" val="10003"/>
                  </a:ext>
                </a:extLst>
              </a:tr>
              <a:tr h="325200">
                <a:tc>
                  <a:txBody>
                    <a:bodyPr/>
                    <a:lstStyle/>
                    <a:p>
                      <a:pPr marL="0" marR="0" lvl="0" indent="0" algn="ctr" rtl="1">
                        <a:lnSpc>
                          <a:spcPct val="115000"/>
                        </a:lnSpc>
                        <a:spcBef>
                          <a:spcPts val="0"/>
                        </a:spcBef>
                        <a:spcAft>
                          <a:spcPts val="0"/>
                        </a:spcAft>
                        <a:buSzPct val="25000"/>
                        <a:buNone/>
                      </a:pPr>
                      <a:r>
                        <a:rPr lang="x-none" sz="1400" u="none" strike="noStrike" cap="none" dirty="0">
                          <a:solidFill>
                            <a:schemeClr val="dk1"/>
                          </a:solidFill>
                          <a:latin typeface="Arial"/>
                          <a:ea typeface="Arial"/>
                          <a:cs typeface="Arial"/>
                          <a:sym typeface="Arial"/>
                        </a:rPr>
                        <a:t>תוספת עבור מזון</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r>
                        <a:rPr lang="he-IL" sz="1400" b="1" u="none" strike="noStrike" cap="none" dirty="0">
                          <a:solidFill>
                            <a:schemeClr val="dk1"/>
                          </a:solidFill>
                          <a:latin typeface="Arial"/>
                          <a:ea typeface="Arial"/>
                          <a:cs typeface="Arial"/>
                          <a:sym typeface="Arial"/>
                        </a:rPr>
                        <a:t>150</a:t>
                      </a:r>
                      <a:endParaRPr lang="x-none" sz="1400" b="1" u="none" strike="noStrike" cap="none" dirty="0">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r>
                        <a:rPr lang="he-IL" sz="1400" b="1" u="none" strike="noStrike" cap="none" dirty="0">
                          <a:solidFill>
                            <a:schemeClr val="dk1"/>
                          </a:solidFill>
                          <a:latin typeface="Arial"/>
                          <a:ea typeface="Arial"/>
                          <a:cs typeface="Arial"/>
                          <a:sym typeface="Arial"/>
                        </a:rPr>
                        <a:t>150</a:t>
                      </a:r>
                      <a:endParaRPr lang="x-none" sz="1400" b="1" u="none" strike="noStrike" cap="none" dirty="0">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r>
                        <a:rPr lang="he-IL" sz="1400" b="1" u="none" strike="noStrike" cap="none" dirty="0">
                          <a:solidFill>
                            <a:schemeClr val="dk1"/>
                          </a:solidFill>
                          <a:latin typeface="Arial"/>
                          <a:ea typeface="Arial"/>
                          <a:cs typeface="Arial"/>
                          <a:sym typeface="Arial"/>
                        </a:rPr>
                        <a:t>150</a:t>
                      </a:r>
                      <a:endParaRPr lang="x-none" sz="1400" b="1" u="none" strike="noStrike" cap="none" dirty="0">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extLst>
                  <a:ext uri="{0D108BD9-81ED-4DB2-BD59-A6C34878D82A}">
                    <a16:rowId xmlns:a16="http://schemas.microsoft.com/office/drawing/2014/main" val="10004"/>
                  </a:ext>
                </a:extLst>
              </a:tr>
              <a:tr h="316175">
                <a:tc>
                  <a:txBody>
                    <a:bodyPr/>
                    <a:lstStyle/>
                    <a:p>
                      <a:pPr marL="0" marR="0" lvl="0" indent="0" algn="ctr" rtl="1">
                        <a:lnSpc>
                          <a:spcPct val="115000"/>
                        </a:lnSpc>
                        <a:spcBef>
                          <a:spcPts val="0"/>
                        </a:spcBef>
                        <a:spcAft>
                          <a:spcPts val="0"/>
                        </a:spcAft>
                        <a:buSzPct val="25000"/>
                        <a:buNone/>
                      </a:pPr>
                      <a:r>
                        <a:rPr lang="x-none" sz="1400" u="none" strike="noStrike" cap="none" dirty="0">
                          <a:solidFill>
                            <a:schemeClr val="dk1"/>
                          </a:solidFill>
                          <a:latin typeface="Arial"/>
                          <a:ea typeface="Arial"/>
                          <a:cs typeface="Arial"/>
                          <a:sym typeface="Arial"/>
                        </a:rPr>
                        <a:t>מענק משרד הקליטה</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defTabSz="457200" rtl="1" eaLnBrk="1" latinLnBrk="0" hangingPunct="1">
                        <a:lnSpc>
                          <a:spcPct val="115000"/>
                        </a:lnSpc>
                        <a:spcBef>
                          <a:spcPts val="0"/>
                        </a:spcBef>
                        <a:spcAft>
                          <a:spcPts val="0"/>
                        </a:spcAft>
                        <a:buSzPct val="25000"/>
                        <a:buNone/>
                      </a:pPr>
                      <a:r>
                        <a:rPr lang="x-none" sz="1400" b="1" i="0" u="none" strike="noStrike" kern="1200" cap="none">
                          <a:solidFill>
                            <a:schemeClr val="dk1"/>
                          </a:solidFill>
                          <a:latin typeface="Arial"/>
                          <a:ea typeface="Arial"/>
                          <a:cs typeface="Arial"/>
                          <a:sym typeface="Arial"/>
                        </a:rPr>
                        <a:t>540</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defTabSz="457200" rtl="1" eaLnBrk="1" latinLnBrk="0" hangingPunct="1">
                        <a:lnSpc>
                          <a:spcPct val="115000"/>
                        </a:lnSpc>
                        <a:spcBef>
                          <a:spcPts val="0"/>
                        </a:spcBef>
                        <a:spcAft>
                          <a:spcPts val="0"/>
                        </a:spcAft>
                        <a:buSzPct val="25000"/>
                        <a:buNone/>
                      </a:pPr>
                      <a:r>
                        <a:rPr lang="x-none" sz="1400" b="1" i="0" u="none" strike="noStrike" kern="1200" cap="none">
                          <a:solidFill>
                            <a:schemeClr val="dk1"/>
                          </a:solidFill>
                          <a:latin typeface="Arial"/>
                          <a:ea typeface="Arial"/>
                          <a:cs typeface="Arial"/>
                          <a:sym typeface="Arial"/>
                        </a:rPr>
                        <a:t>540</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defTabSz="457200" rtl="1" eaLnBrk="1" latinLnBrk="0" hangingPunct="1">
                        <a:lnSpc>
                          <a:spcPct val="115000"/>
                        </a:lnSpc>
                        <a:spcBef>
                          <a:spcPts val="0"/>
                        </a:spcBef>
                        <a:spcAft>
                          <a:spcPts val="0"/>
                        </a:spcAft>
                        <a:buSzPct val="25000"/>
                        <a:buNone/>
                      </a:pPr>
                      <a:r>
                        <a:rPr lang="x-none" sz="1400" b="1" i="0" u="none" strike="noStrike" kern="1200" cap="none" dirty="0">
                          <a:solidFill>
                            <a:schemeClr val="dk1"/>
                          </a:solidFill>
                          <a:latin typeface="Arial"/>
                          <a:ea typeface="Arial"/>
                          <a:cs typeface="Arial"/>
                          <a:sym typeface="Arial"/>
                        </a:rPr>
                        <a:t>540</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extLst>
                  <a:ext uri="{0D108BD9-81ED-4DB2-BD59-A6C34878D82A}">
                    <a16:rowId xmlns:a16="http://schemas.microsoft.com/office/drawing/2014/main" val="10005"/>
                  </a:ext>
                </a:extLst>
              </a:tr>
              <a:tr h="225200">
                <a:tc>
                  <a:txBody>
                    <a:bodyPr/>
                    <a:lstStyle/>
                    <a:p>
                      <a:pPr marL="0" marR="0" lvl="0" indent="0" algn="ctr" rtl="1">
                        <a:lnSpc>
                          <a:spcPct val="115000"/>
                        </a:lnSpc>
                        <a:spcBef>
                          <a:spcPts val="0"/>
                        </a:spcBef>
                        <a:spcAft>
                          <a:spcPts val="0"/>
                        </a:spcAft>
                        <a:buSzPct val="25000"/>
                        <a:buNone/>
                      </a:pPr>
                      <a:r>
                        <a:rPr lang="x-none" sz="1400" u="none" strike="noStrike" cap="none" dirty="0">
                          <a:solidFill>
                            <a:schemeClr val="dk1"/>
                          </a:solidFill>
                          <a:latin typeface="Arial"/>
                          <a:ea typeface="Arial"/>
                          <a:cs typeface="Arial"/>
                          <a:sym typeface="Arial"/>
                        </a:rPr>
                        <a:t>מענק משרד הבינוי</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r>
                        <a:rPr lang="x-none" sz="1400" b="1" u="none" strike="noStrike" cap="none" dirty="0">
                          <a:solidFill>
                            <a:schemeClr val="dk1"/>
                          </a:solidFill>
                          <a:latin typeface="Arial"/>
                          <a:ea typeface="Arial"/>
                          <a:cs typeface="Arial"/>
                          <a:sym typeface="Arial"/>
                        </a:rPr>
                        <a:t>402</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r>
                        <a:rPr lang="x-none" sz="1400" b="1" u="none" strike="noStrike" cap="none" dirty="0">
                          <a:solidFill>
                            <a:schemeClr val="dk1"/>
                          </a:solidFill>
                          <a:latin typeface="Arial"/>
                          <a:ea typeface="Arial"/>
                          <a:cs typeface="Arial"/>
                          <a:sym typeface="Arial"/>
                        </a:rPr>
                        <a:t>402</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15000"/>
                        </a:lnSpc>
                        <a:spcBef>
                          <a:spcPts val="0"/>
                        </a:spcBef>
                        <a:spcAft>
                          <a:spcPts val="0"/>
                        </a:spcAft>
                        <a:buSzPct val="25000"/>
                        <a:buNone/>
                      </a:pPr>
                      <a:r>
                        <a:rPr lang="x-none" sz="1400" b="1" u="none" strike="noStrike" cap="none" dirty="0">
                          <a:solidFill>
                            <a:schemeClr val="dk1"/>
                          </a:solidFill>
                          <a:latin typeface="Arial"/>
                          <a:ea typeface="Arial"/>
                          <a:cs typeface="Arial"/>
                          <a:sym typeface="Arial"/>
                        </a:rPr>
                        <a:t>402</a:t>
                      </a: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extLst>
                  <a:ext uri="{0D108BD9-81ED-4DB2-BD59-A6C34878D82A}">
                    <a16:rowId xmlns:a16="http://schemas.microsoft.com/office/drawing/2014/main" val="10006"/>
                  </a:ext>
                </a:extLst>
              </a:tr>
              <a:tr h="358425">
                <a:tc>
                  <a:txBody>
                    <a:bodyPr/>
                    <a:lstStyle/>
                    <a:p>
                      <a:pPr marL="0" marR="0" lvl="0" indent="0" algn="ctr" rtl="1">
                        <a:lnSpc>
                          <a:spcPct val="150000"/>
                        </a:lnSpc>
                        <a:spcBef>
                          <a:spcPts val="0"/>
                        </a:spcBef>
                        <a:spcAft>
                          <a:spcPts val="0"/>
                        </a:spcAft>
                        <a:buSzPct val="25000"/>
                        <a:buNone/>
                      </a:pPr>
                      <a:endParaRPr lang="x-none" sz="1400" u="none" strike="noStrike" cap="none" dirty="0">
                        <a:solidFill>
                          <a:schemeClr val="dk1"/>
                        </a:solidFill>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50000"/>
                        </a:lnSpc>
                        <a:spcBef>
                          <a:spcPts val="0"/>
                        </a:spcBef>
                        <a:spcAft>
                          <a:spcPts val="0"/>
                        </a:spcAft>
                        <a:buSzPct val="25000"/>
                        <a:buNone/>
                      </a:pPr>
                      <a:endParaRPr lang="x-none" b="1" dirty="0">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50000"/>
                        </a:lnSpc>
                        <a:spcBef>
                          <a:spcPts val="0"/>
                        </a:spcBef>
                        <a:spcAft>
                          <a:spcPts val="0"/>
                        </a:spcAft>
                        <a:buSzPct val="25000"/>
                        <a:buNone/>
                      </a:pPr>
                      <a:endParaRPr lang="x-none" b="1" dirty="0">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tc>
                  <a:txBody>
                    <a:bodyPr/>
                    <a:lstStyle/>
                    <a:p>
                      <a:pPr marL="0" marR="0" lvl="0" indent="0" algn="ctr" rtl="1">
                        <a:lnSpc>
                          <a:spcPct val="150000"/>
                        </a:lnSpc>
                        <a:spcBef>
                          <a:spcPts val="0"/>
                        </a:spcBef>
                        <a:spcAft>
                          <a:spcPts val="0"/>
                        </a:spcAft>
                        <a:buSzPct val="25000"/>
                        <a:buNone/>
                      </a:pPr>
                      <a:endParaRPr lang="x-none" b="1" dirty="0">
                        <a:latin typeface="Arial"/>
                        <a:ea typeface="Arial"/>
                        <a:cs typeface="Arial"/>
                        <a:sym typeface="Arial"/>
                      </a:endParaRPr>
                    </a:p>
                  </a:txBody>
                  <a:tcPr marL="68575" marR="68575" marT="0" marB="0">
                    <a:lnL w="12700" cap="flat" cmpd="sng">
                      <a:solidFill>
                        <a:schemeClr val="dk1"/>
                      </a:solidFill>
                      <a:prstDash val="solid"/>
                      <a:round/>
                      <a:headEnd type="none" w="med" len="med"/>
                      <a:tailEnd type="none" w="med" len="med"/>
                    </a:lnL>
                    <a:lnR w="12700" cap="flat" cmpd="sng">
                      <a:solidFill>
                        <a:schemeClr val="dk1"/>
                      </a:solidFill>
                      <a:prstDash val="solid"/>
                      <a:round/>
                      <a:headEnd type="none" w="med" len="med"/>
                      <a:tailEnd type="none" w="med" len="med"/>
                    </a:lnR>
                    <a:lnT w="12700" cap="flat" cmpd="sng">
                      <a:solidFill>
                        <a:schemeClr val="dk1"/>
                      </a:solidFill>
                      <a:prstDash val="solid"/>
                      <a:round/>
                      <a:headEnd type="none" w="med" len="med"/>
                      <a:tailEnd type="none" w="med" len="med"/>
                    </a:lnT>
                    <a:lnB w="12700" cap="flat" cmpd="sng">
                      <a:solidFill>
                        <a:schemeClr val="dk1"/>
                      </a:solidFill>
                      <a:prstDash val="solid"/>
                      <a:round/>
                      <a:headEnd type="none" w="med" len="med"/>
                      <a:tailEnd type="none" w="med" len="med"/>
                    </a:lnB>
                    <a:solidFill>
                      <a:srgbClr val="D5E49A"/>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20962863"/>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4" name="Shape 360">
            <a:extLst>
              <a:ext uri="{FF2B5EF4-FFF2-40B4-BE49-F238E27FC236}">
                <a16:creationId xmlns:a16="http://schemas.microsoft.com/office/drawing/2014/main" id="{4A7D8CBD-0FBD-4B85-86BA-B7C9C9CCCDDE}"/>
              </a:ext>
            </a:extLst>
          </p:cNvPr>
          <p:cNvSpPr txBox="1"/>
          <p:nvPr/>
        </p:nvSpPr>
        <p:spPr>
          <a:xfrm>
            <a:off x="1943100" y="1003155"/>
            <a:ext cx="8291512" cy="1074737"/>
          </a:xfrm>
          <a:prstGeom prst="rect">
            <a:avLst/>
          </a:prstGeom>
          <a:noFill/>
          <a:ln>
            <a:noFill/>
          </a:ln>
        </p:spPr>
        <p:txBody>
          <a:bodyPr lIns="91425" tIns="45700" rIns="91425" bIns="45700" anchor="ctr" anchorCtr="0">
            <a:noAutofit/>
          </a:bodyPr>
          <a:lstStyle/>
          <a:p>
            <a:pPr marL="0" marR="0" lvl="0" indent="0" algn="ctr" rtl="0">
              <a:spcBef>
                <a:spcPts val="0"/>
              </a:spcBef>
              <a:buClr>
                <a:srgbClr val="0070C0"/>
              </a:buClr>
              <a:buSzPct val="25000"/>
              <a:buFont typeface="Arial"/>
              <a:buNone/>
            </a:pPr>
            <a:r>
              <a:rPr lang="x-none" sz="4800" b="1" u="sng" cap="none">
                <a:solidFill>
                  <a:srgbClr val="0070C0"/>
                </a:solidFill>
                <a:latin typeface="Arial"/>
                <a:ea typeface="Arial"/>
                <a:cs typeface="Arial"/>
                <a:sym typeface="Arial"/>
              </a:rPr>
              <a:t>מי עוד יכול לסייע?</a:t>
            </a:r>
          </a:p>
        </p:txBody>
      </p:sp>
      <p:sp>
        <p:nvSpPr>
          <p:cNvPr id="5" name="Shape 361">
            <a:extLst>
              <a:ext uri="{FF2B5EF4-FFF2-40B4-BE49-F238E27FC236}">
                <a16:creationId xmlns:a16="http://schemas.microsoft.com/office/drawing/2014/main" id="{FAA6DF9D-D91B-46BD-8F3C-B18D674B4912}"/>
              </a:ext>
            </a:extLst>
          </p:cNvPr>
          <p:cNvSpPr txBox="1"/>
          <p:nvPr/>
        </p:nvSpPr>
        <p:spPr>
          <a:xfrm>
            <a:off x="871049" y="2468130"/>
            <a:ext cx="10195508" cy="1366116"/>
          </a:xfrm>
          <a:prstGeom prst="rect">
            <a:avLst/>
          </a:prstGeom>
          <a:noFill/>
          <a:ln>
            <a:noFill/>
          </a:ln>
        </p:spPr>
        <p:txBody>
          <a:bodyPr lIns="91425" tIns="45700" rIns="91425" bIns="45700" anchor="t" anchorCtr="0">
            <a:noAutofit/>
          </a:bodyPr>
          <a:lstStyle/>
          <a:p>
            <a:pPr marL="285750" lvl="0" indent="-285750" algn="r" rtl="1">
              <a:buClr>
                <a:schemeClr val="accent1"/>
              </a:buClr>
              <a:buSzPct val="115000"/>
              <a:buFont typeface="Noto Sans Symbols"/>
              <a:buChar char="❖"/>
            </a:pPr>
            <a:r>
              <a:rPr lang="x-none" sz="2500" cap="none" dirty="0">
                <a:solidFill>
                  <a:srgbClr val="262626"/>
                </a:solidFill>
                <a:latin typeface="Arial"/>
                <a:ea typeface="Arial"/>
                <a:cs typeface="Arial"/>
                <a:sym typeface="Arial"/>
              </a:rPr>
              <a:t> מוקד בודדים של צה"ל</a:t>
            </a:r>
            <a:r>
              <a:rPr lang="he-IL" sz="2500" cap="none" dirty="0">
                <a:solidFill>
                  <a:srgbClr val="262626"/>
                </a:solidFill>
                <a:latin typeface="Arial"/>
                <a:ea typeface="Arial"/>
                <a:cs typeface="Arial"/>
                <a:sym typeface="Arial"/>
              </a:rPr>
              <a:t>- </a:t>
            </a:r>
            <a:r>
              <a:rPr lang="he-IL" sz="2500" dirty="0">
                <a:solidFill>
                  <a:srgbClr val="262626"/>
                </a:solidFill>
              </a:rPr>
              <a:t>1111, שלוחה 2.</a:t>
            </a:r>
          </a:p>
          <a:p>
            <a:pPr marL="285750" lvl="0" indent="-285750" algn="r" rtl="1">
              <a:buClr>
                <a:schemeClr val="accent1"/>
              </a:buClr>
              <a:buSzPct val="115000"/>
              <a:buFont typeface="Noto Sans Symbols"/>
              <a:buChar char="❖"/>
            </a:pPr>
            <a:r>
              <a:rPr lang="he-IL" sz="2500" cap="none" dirty="0" err="1">
                <a:solidFill>
                  <a:srgbClr val="262626"/>
                </a:solidFill>
                <a:latin typeface="Arial"/>
                <a:ea typeface="Arial"/>
                <a:cs typeface="Arial"/>
                <a:sym typeface="Arial"/>
              </a:rPr>
              <a:t>ווטסאפ</a:t>
            </a:r>
            <a:r>
              <a:rPr lang="he-IL" sz="2500" cap="none" dirty="0">
                <a:solidFill>
                  <a:srgbClr val="262626"/>
                </a:solidFill>
                <a:latin typeface="Arial"/>
                <a:ea typeface="Arial"/>
                <a:cs typeface="Arial"/>
                <a:sym typeface="Arial"/>
              </a:rPr>
              <a:t> 052-9437725</a:t>
            </a:r>
          </a:p>
          <a:p>
            <a:pPr marL="285750" lvl="0" indent="-285750" algn="r" rtl="1">
              <a:buClr>
                <a:schemeClr val="accent1"/>
              </a:buClr>
              <a:buSzPct val="115000"/>
              <a:buFont typeface="Noto Sans Symbols"/>
              <a:buChar char="❖"/>
            </a:pPr>
            <a:r>
              <a:rPr lang="en-US" sz="2500" dirty="0">
                <a:solidFill>
                  <a:srgbClr val="262626"/>
                </a:solidFill>
                <a:latin typeface="Arial"/>
                <a:ea typeface="Arial"/>
                <a:cs typeface="Arial"/>
                <a:sym typeface="Arial"/>
              </a:rPr>
              <a:t>Me.bodedim@mail.idf.il</a:t>
            </a:r>
            <a:endParaRPr lang="x-none" sz="2500" cap="none" dirty="0">
              <a:solidFill>
                <a:srgbClr val="262626"/>
              </a:solidFill>
              <a:latin typeface="Arial"/>
              <a:ea typeface="Arial"/>
              <a:cs typeface="Arial"/>
              <a:sym typeface="Arial"/>
            </a:endParaRPr>
          </a:p>
          <a:p>
            <a:pPr marL="285750" marR="0" lvl="0" indent="-285750" algn="l" rtl="0">
              <a:spcBef>
                <a:spcPts val="1080"/>
              </a:spcBef>
              <a:spcAft>
                <a:spcPts val="0"/>
              </a:spcAft>
              <a:buClr>
                <a:schemeClr val="accent1"/>
              </a:buClr>
              <a:buFont typeface="Arial"/>
              <a:buNone/>
            </a:pPr>
            <a:endParaRPr sz="2400" cap="none" dirty="0">
              <a:solidFill>
                <a:srgbClr val="262626"/>
              </a:solidFill>
              <a:latin typeface="Garamond"/>
              <a:ea typeface="Garamond"/>
              <a:cs typeface="Garamond"/>
              <a:sym typeface="Garamond"/>
            </a:endParaRPr>
          </a:p>
          <a:p>
            <a:pPr marL="0" marR="0" lvl="0" indent="0" algn="l" rtl="0">
              <a:spcBef>
                <a:spcPts val="1080"/>
              </a:spcBef>
              <a:spcAft>
                <a:spcPts val="0"/>
              </a:spcAft>
              <a:buClr>
                <a:schemeClr val="accent1"/>
              </a:buClr>
              <a:buFont typeface="Arial"/>
              <a:buNone/>
            </a:pPr>
            <a:endParaRPr sz="2400" cap="none" dirty="0">
              <a:solidFill>
                <a:srgbClr val="262626"/>
              </a:solidFill>
              <a:latin typeface="Garamond"/>
              <a:ea typeface="Garamond"/>
              <a:cs typeface="Garamond"/>
              <a:sym typeface="Garamond"/>
            </a:endParaRPr>
          </a:p>
          <a:p>
            <a:pPr marL="0" marR="0" lvl="0" indent="0" algn="l" rtl="0">
              <a:spcBef>
                <a:spcPts val="1080"/>
              </a:spcBef>
              <a:spcAft>
                <a:spcPts val="0"/>
              </a:spcAft>
              <a:buClr>
                <a:schemeClr val="accent1"/>
              </a:buClr>
              <a:buFont typeface="Arial"/>
              <a:buNone/>
            </a:pPr>
            <a:endParaRPr sz="2400" cap="none" dirty="0">
              <a:solidFill>
                <a:srgbClr val="262626"/>
              </a:solidFill>
              <a:latin typeface="Garamond"/>
              <a:ea typeface="Garamond"/>
              <a:cs typeface="Garamond"/>
              <a:sym typeface="Garamond"/>
            </a:endParaRPr>
          </a:p>
          <a:p>
            <a:pPr marL="0" marR="0" lvl="0" indent="0" algn="l" rtl="0">
              <a:spcBef>
                <a:spcPts val="1080"/>
              </a:spcBef>
              <a:spcAft>
                <a:spcPts val="0"/>
              </a:spcAft>
              <a:buClr>
                <a:schemeClr val="accent1"/>
              </a:buClr>
              <a:buFont typeface="Arial"/>
              <a:buNone/>
            </a:pPr>
            <a:endParaRPr sz="2400" cap="none" dirty="0">
              <a:solidFill>
                <a:srgbClr val="262626"/>
              </a:solidFill>
              <a:latin typeface="Garamond"/>
              <a:ea typeface="Garamond"/>
              <a:cs typeface="Garamond"/>
              <a:sym typeface="Garamond"/>
            </a:endParaRPr>
          </a:p>
          <a:p>
            <a:pPr marL="0" marR="0" lvl="0" indent="0" algn="l" rtl="0">
              <a:spcBef>
                <a:spcPts val="1080"/>
              </a:spcBef>
              <a:spcAft>
                <a:spcPts val="0"/>
              </a:spcAft>
              <a:buClr>
                <a:schemeClr val="accent1"/>
              </a:buClr>
              <a:buFont typeface="Arial"/>
              <a:buNone/>
            </a:pPr>
            <a:endParaRPr sz="2400" cap="none" dirty="0">
              <a:solidFill>
                <a:srgbClr val="262626"/>
              </a:solidFill>
              <a:latin typeface="Garamond"/>
              <a:ea typeface="Garamond"/>
              <a:cs typeface="Garamond"/>
              <a:sym typeface="Garamond"/>
            </a:endParaRPr>
          </a:p>
          <a:p>
            <a:pPr marL="0" marR="0" lvl="0" indent="0" algn="l" rtl="0">
              <a:spcBef>
                <a:spcPts val="1080"/>
              </a:spcBef>
              <a:spcAft>
                <a:spcPts val="0"/>
              </a:spcAft>
              <a:buClr>
                <a:schemeClr val="accent1"/>
              </a:buClr>
              <a:buFont typeface="Arial"/>
              <a:buNone/>
            </a:pPr>
            <a:endParaRPr sz="2400" cap="none" dirty="0">
              <a:solidFill>
                <a:srgbClr val="262626"/>
              </a:solidFill>
              <a:latin typeface="Garamond"/>
              <a:ea typeface="Garamond"/>
              <a:cs typeface="Garamond"/>
              <a:sym typeface="Garamond"/>
            </a:endParaRPr>
          </a:p>
        </p:txBody>
      </p:sp>
    </p:spTree>
    <p:extLst>
      <p:ext uri="{BB962C8B-B14F-4D97-AF65-F5344CB8AC3E}">
        <p14:creationId xmlns:p14="http://schemas.microsoft.com/office/powerpoint/2010/main" val="4284556544"/>
      </p:ext>
    </p:extLst>
  </p:cSld>
  <p:clrMapOvr>
    <a:masterClrMapping/>
  </p:clrMapOvr>
  <p:transition spd="slow">
    <p:fade/>
  </p:transition>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עשן מתפתל">
  <a:themeElements>
    <a:clrScheme name="עשן מתפתל">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עשן מתפתל">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עשן מתפתל">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TM02900743[[fn=אורגני]]</Template>
  <TotalTime>100</TotalTime>
  <Words>699</Words>
  <Application>Microsoft Office PowerPoint</Application>
  <PresentationFormat>Widescreen</PresentationFormat>
  <Paragraphs>93</Paragraphs>
  <Slides>10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Calibri</vt:lpstr>
      <vt:lpstr>Arial</vt:lpstr>
      <vt:lpstr>Wingdings 2</vt:lpstr>
      <vt:lpstr>Century Gothic</vt:lpstr>
      <vt:lpstr>Georgia</vt:lpstr>
      <vt:lpstr>Noto Sans Symbols</vt:lpstr>
      <vt:lpstr>Calibri Light</vt:lpstr>
      <vt:lpstr>Garamond</vt:lpstr>
      <vt:lpstr>Wingdings 3</vt:lpstr>
      <vt:lpstr>HDOfficeLightV0</vt:lpstr>
      <vt:lpstr>עשן מתפתל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זכויות ת"ש לחיילים בודדים  והתנהלות כלכלית נבונה</dc:title>
  <dc:creator>גל</dc:creator>
  <cp:lastModifiedBy>Sofya Plut</cp:lastModifiedBy>
  <cp:revision>27</cp:revision>
  <dcterms:modified xsi:type="dcterms:W3CDTF">2022-09-12T18:44:10Z</dcterms:modified>
</cp:coreProperties>
</file>